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2" d="100"/>
          <a:sy n="72" d="100"/>
        </p:scale>
        <p:origin x="523"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809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hyperlink" Target="https://gamma.app"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image" Target="../media/image3.png"/><Relationship Id="rId4" Type="http://schemas.openxmlformats.org/officeDocument/2006/relationships/image" Target="../media/image12.png"/><Relationship Id="rId9" Type="http://schemas.openxmlformats.org/officeDocument/2006/relationships/hyperlink" Target="https://gamma.app"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91682"/>
            <a:ext cx="14630400" cy="8229600"/>
          </a:xfrm>
          <a:prstGeom prst="rect">
            <a:avLst/>
          </a:prstGeom>
          <a:solidFill>
            <a:srgbClr val="0A0A0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507212"/>
            <a:ext cx="7477601" cy="1845350"/>
          </a:xfrm>
          <a:prstGeom prst="rect">
            <a:avLst/>
          </a:prstGeom>
          <a:noFill/>
          <a:ln/>
        </p:spPr>
        <p:txBody>
          <a:bodyPr wrap="square" rtlCol="0" anchor="t"/>
          <a:lstStyle/>
          <a:p>
            <a:pPr marL="0" indent="0">
              <a:lnSpc>
                <a:spcPts val="6561"/>
              </a:lnSpc>
              <a:buNone/>
            </a:pPr>
            <a:r>
              <a:rPr lang="en-US" sz="5249" dirty="0">
                <a:solidFill>
                  <a:srgbClr val="FAEBEB"/>
                </a:solidFill>
                <a:latin typeface="Dela Gothic One" pitchFamily="34" charset="0"/>
                <a:ea typeface="Dela Gothic One" pitchFamily="34" charset="-122"/>
                <a:cs typeface="Dela Gothic One" pitchFamily="34" charset="-120"/>
              </a:rPr>
              <a:t>Capstone Project: Predicting Customer Churn	</a:t>
            </a:r>
            <a:endParaRPr lang="en-US" sz="5249" dirty="0"/>
          </a:p>
        </p:txBody>
      </p:sp>
      <p:sp>
        <p:nvSpPr>
          <p:cNvPr id="6" name="Text 2"/>
          <p:cNvSpPr/>
          <p:nvPr/>
        </p:nvSpPr>
        <p:spPr>
          <a:xfrm>
            <a:off x="6319599" y="3971270"/>
            <a:ext cx="7477601" cy="1777008"/>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This capstone project aims to develop a robust machine learning model that can accurately predict which customers are likely to churn, or stop using the company's services, in the future. By identifying potential churn, the company can proactively implement strategies to retain these customers and maintain a healthy, growing customer base.</a:t>
            </a:r>
            <a:endParaRPr lang="en-US" sz="1750" dirty="0"/>
          </a:p>
        </p:txBody>
      </p:sp>
      <p:sp>
        <p:nvSpPr>
          <p:cNvPr id="7" name="Text 3"/>
          <p:cNvSpPr/>
          <p:nvPr/>
        </p:nvSpPr>
        <p:spPr>
          <a:xfrm>
            <a:off x="6319599" y="6366986"/>
            <a:ext cx="7477601" cy="355402"/>
          </a:xfrm>
          <a:prstGeom prst="rect">
            <a:avLst/>
          </a:prstGeom>
          <a:noFill/>
          <a:ln/>
        </p:spPr>
        <p:txBody>
          <a:bodyPr wrap="none" rtlCol="0" anchor="t"/>
          <a:lstStyle/>
          <a:p>
            <a:pPr marL="0" indent="0">
              <a:lnSpc>
                <a:spcPts val="2799"/>
              </a:lnSpc>
              <a:buNone/>
            </a:pPr>
            <a:endParaRPr lang="en-US" sz="1750" dirty="0">
              <a:solidFill>
                <a:srgbClr val="FFE5E5"/>
              </a:solidFill>
              <a:latin typeface="DM Sans" pitchFamily="34" charset="0"/>
              <a:ea typeface="DM Sans" pitchFamily="34" charset="-122"/>
              <a:cs typeface="DM Sans" pitchFamily="34" charset="-120"/>
            </a:endParaRPr>
          </a:p>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Created &amp; Edited By - Akshat Upadhyaya</a:t>
            </a:r>
            <a:endParaRPr lang="en-US" sz="1750" dirty="0"/>
          </a:p>
        </p:txBody>
      </p:sp>
      <p:pic>
        <p:nvPicPr>
          <p:cNvPr id="8" name="Image 2" descr="preencoded.png">
            <a:hlinkClick r:id="rId5"/>
          </p:cNvPr>
          <p:cNvPicPr>
            <a:picLocks noChangeAspect="1"/>
          </p:cNvPicPr>
          <p:nvPr/>
        </p:nvPicPr>
        <p:blipFill>
          <a:blip r:embed="rId6"/>
          <a:stretch>
            <a:fillRect/>
          </a:stretch>
        </p:blipFill>
        <p:spPr>
          <a:xfrm flipH="1">
            <a:off x="14538960" y="7599911"/>
            <a:ext cx="45719"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0391"/>
            <a:ext cx="14630400" cy="8229600"/>
          </a:xfrm>
          <a:prstGeom prst="rect">
            <a:avLst/>
          </a:prstGeom>
          <a:solidFill>
            <a:srgbClr val="0A0A0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1111568"/>
            <a:ext cx="9306401" cy="1388745"/>
          </a:xfrm>
          <a:prstGeom prst="rect">
            <a:avLst/>
          </a:prstGeom>
          <a:noFill/>
          <a:ln/>
        </p:spPr>
        <p:txBody>
          <a:bodyPr wrap="square" rtlCol="0" anchor="t"/>
          <a:lstStyle/>
          <a:p>
            <a:pPr marL="0" indent="0">
              <a:lnSpc>
                <a:spcPts val="5468"/>
              </a:lnSpc>
              <a:buNone/>
            </a:pPr>
            <a:r>
              <a:rPr lang="en-US" sz="4374" dirty="0">
                <a:solidFill>
                  <a:srgbClr val="FAEBEB"/>
                </a:solidFill>
                <a:latin typeface="Dela Gothic One" pitchFamily="34" charset="0"/>
                <a:ea typeface="Dela Gothic One" pitchFamily="34" charset="-122"/>
                <a:cs typeface="Dela Gothic One" pitchFamily="34" charset="-120"/>
              </a:rPr>
              <a:t>Business Understanding and Problem Statement</a:t>
            </a:r>
          </a:p>
          <a:p>
            <a:pPr marL="0" indent="0">
              <a:lnSpc>
                <a:spcPts val="5468"/>
              </a:lnSpc>
              <a:buNone/>
            </a:pPr>
            <a:endParaRPr lang="en-US" sz="4374" dirty="0">
              <a:solidFill>
                <a:srgbClr val="FAEBEB"/>
              </a:solidFill>
              <a:latin typeface="Dela Gothic One" pitchFamily="34" charset="0"/>
              <a:ea typeface="Dela Gothic One" pitchFamily="34" charset="-122"/>
              <a:cs typeface="Dela Gothic One" pitchFamily="34" charset="-120"/>
            </a:endParaRPr>
          </a:p>
          <a:p>
            <a:pPr marL="0" indent="0">
              <a:lnSpc>
                <a:spcPts val="5468"/>
              </a:lnSpc>
              <a:buNone/>
            </a:pPr>
            <a:endParaRPr lang="en-US" sz="4374" dirty="0"/>
          </a:p>
        </p:txBody>
      </p:sp>
      <p:sp>
        <p:nvSpPr>
          <p:cNvPr id="6" name="Shape 2"/>
          <p:cNvSpPr/>
          <p:nvPr/>
        </p:nvSpPr>
        <p:spPr>
          <a:xfrm>
            <a:off x="4490799" y="3007162"/>
            <a:ext cx="499943" cy="499943"/>
          </a:xfrm>
          <a:prstGeom prst="roundRect">
            <a:avLst>
              <a:gd name="adj" fmla="val 20000"/>
            </a:avLst>
          </a:prstGeom>
          <a:solidFill>
            <a:srgbClr val="740B0B"/>
          </a:solidFill>
          <a:ln w="7620">
            <a:solidFill>
              <a:srgbClr val="8D2424"/>
            </a:solidFill>
            <a:prstDash val="solid"/>
          </a:ln>
        </p:spPr>
        <p:txBody>
          <a:bodyPr/>
          <a:lstStyle/>
          <a:p>
            <a:endParaRPr lang="en-US"/>
          </a:p>
        </p:txBody>
      </p:sp>
      <p:sp>
        <p:nvSpPr>
          <p:cNvPr id="7" name="Text 3"/>
          <p:cNvSpPr/>
          <p:nvPr/>
        </p:nvSpPr>
        <p:spPr>
          <a:xfrm>
            <a:off x="4642723" y="3048833"/>
            <a:ext cx="195977" cy="416481"/>
          </a:xfrm>
          <a:prstGeom prst="rect">
            <a:avLst/>
          </a:prstGeom>
          <a:noFill/>
          <a:ln/>
        </p:spPr>
        <p:txBody>
          <a:bodyPr wrap="none" rtlCol="0" anchor="t"/>
          <a:lstStyle/>
          <a:p>
            <a:pPr marL="0" indent="0" algn="ctr">
              <a:lnSpc>
                <a:spcPts val="3281"/>
              </a:lnSpc>
              <a:buNone/>
            </a:pPr>
            <a:r>
              <a:rPr lang="en-US" sz="2624" dirty="0">
                <a:solidFill>
                  <a:srgbClr val="FFE5E5"/>
                </a:solidFill>
                <a:latin typeface="Dela Gothic One" pitchFamily="34" charset="0"/>
                <a:ea typeface="Dela Gothic One" pitchFamily="34" charset="-122"/>
                <a:cs typeface="Dela Gothic One" pitchFamily="34" charset="-120"/>
              </a:rPr>
              <a:t>1</a:t>
            </a:r>
            <a:endParaRPr lang="en-US" sz="2624" dirty="0"/>
          </a:p>
        </p:txBody>
      </p:sp>
      <p:sp>
        <p:nvSpPr>
          <p:cNvPr id="8" name="Text 4"/>
          <p:cNvSpPr/>
          <p:nvPr/>
        </p:nvSpPr>
        <p:spPr>
          <a:xfrm>
            <a:off x="5212913" y="3083481"/>
            <a:ext cx="3161943" cy="347186"/>
          </a:xfrm>
          <a:prstGeom prst="rect">
            <a:avLst/>
          </a:prstGeom>
          <a:noFill/>
          <a:ln/>
        </p:spPr>
        <p:txBody>
          <a:bodyPr wrap="none" rtlCol="0" anchor="t"/>
          <a:lstStyle/>
          <a:p>
            <a:pPr marL="0" indent="0">
              <a:lnSpc>
                <a:spcPts val="2734"/>
              </a:lnSpc>
              <a:buNone/>
            </a:pPr>
            <a:r>
              <a:rPr lang="en-US" sz="2187" dirty="0">
                <a:solidFill>
                  <a:srgbClr val="FFE5E5"/>
                </a:solidFill>
                <a:latin typeface="Dela Gothic One" pitchFamily="34" charset="0"/>
                <a:ea typeface="Dela Gothic One" pitchFamily="34" charset="-122"/>
                <a:cs typeface="Dela Gothic One" pitchFamily="34" charset="-120"/>
              </a:rPr>
              <a:t>Business Objective</a:t>
            </a:r>
            <a:endParaRPr lang="en-US" sz="2187" dirty="0"/>
          </a:p>
        </p:txBody>
      </p:sp>
      <p:sp>
        <p:nvSpPr>
          <p:cNvPr id="9" name="Text 5"/>
          <p:cNvSpPr/>
          <p:nvPr/>
        </p:nvSpPr>
        <p:spPr>
          <a:xfrm>
            <a:off x="5212913" y="3563898"/>
            <a:ext cx="3820001" cy="3554016"/>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Customer churn is a significant problem for large companies, especially in the telecom industry, as it directly affects revenue, increases customer acquisition costs, and negatively impacts growth. Companies need to identify customers likely to churn in the near future to take timely action and prevent it.</a:t>
            </a:r>
            <a:endParaRPr lang="en-US" sz="1750" dirty="0"/>
          </a:p>
        </p:txBody>
      </p:sp>
      <p:sp>
        <p:nvSpPr>
          <p:cNvPr id="10" name="Shape 6"/>
          <p:cNvSpPr/>
          <p:nvPr/>
        </p:nvSpPr>
        <p:spPr>
          <a:xfrm>
            <a:off x="9255085" y="3007162"/>
            <a:ext cx="499943" cy="499943"/>
          </a:xfrm>
          <a:prstGeom prst="roundRect">
            <a:avLst>
              <a:gd name="adj" fmla="val 20000"/>
            </a:avLst>
          </a:prstGeom>
          <a:solidFill>
            <a:srgbClr val="740B0B"/>
          </a:solidFill>
          <a:ln w="7620">
            <a:solidFill>
              <a:srgbClr val="8D2424"/>
            </a:solidFill>
            <a:prstDash val="solid"/>
          </a:ln>
        </p:spPr>
        <p:txBody>
          <a:bodyPr/>
          <a:lstStyle/>
          <a:p>
            <a:endParaRPr lang="en-US"/>
          </a:p>
        </p:txBody>
      </p:sp>
      <p:sp>
        <p:nvSpPr>
          <p:cNvPr id="11" name="Text 7"/>
          <p:cNvSpPr/>
          <p:nvPr/>
        </p:nvSpPr>
        <p:spPr>
          <a:xfrm>
            <a:off x="9365813" y="3048833"/>
            <a:ext cx="278368" cy="416481"/>
          </a:xfrm>
          <a:prstGeom prst="rect">
            <a:avLst/>
          </a:prstGeom>
          <a:noFill/>
          <a:ln/>
        </p:spPr>
        <p:txBody>
          <a:bodyPr wrap="none" rtlCol="0" anchor="t"/>
          <a:lstStyle/>
          <a:p>
            <a:pPr marL="0" indent="0" algn="ctr">
              <a:lnSpc>
                <a:spcPts val="3281"/>
              </a:lnSpc>
              <a:buNone/>
            </a:pPr>
            <a:r>
              <a:rPr lang="en-US" sz="2624" dirty="0">
                <a:solidFill>
                  <a:srgbClr val="FFE5E5"/>
                </a:solidFill>
                <a:latin typeface="Dela Gothic One" pitchFamily="34" charset="0"/>
                <a:ea typeface="Dela Gothic One" pitchFamily="34" charset="-122"/>
                <a:cs typeface="Dela Gothic One" pitchFamily="34" charset="-120"/>
              </a:rPr>
              <a:t>2</a:t>
            </a:r>
            <a:endParaRPr lang="en-US" sz="2624" dirty="0"/>
          </a:p>
        </p:txBody>
      </p:sp>
      <p:sp>
        <p:nvSpPr>
          <p:cNvPr id="12" name="Text 8"/>
          <p:cNvSpPr/>
          <p:nvPr/>
        </p:nvSpPr>
        <p:spPr>
          <a:xfrm>
            <a:off x="9977199" y="3083481"/>
            <a:ext cx="3249216" cy="347186"/>
          </a:xfrm>
          <a:prstGeom prst="rect">
            <a:avLst/>
          </a:prstGeom>
          <a:noFill/>
          <a:ln/>
        </p:spPr>
        <p:txBody>
          <a:bodyPr wrap="none" rtlCol="0" anchor="t"/>
          <a:lstStyle/>
          <a:p>
            <a:pPr marL="0" indent="0">
              <a:lnSpc>
                <a:spcPts val="2734"/>
              </a:lnSpc>
              <a:buNone/>
            </a:pPr>
            <a:r>
              <a:rPr lang="en-US" sz="2187" dirty="0">
                <a:solidFill>
                  <a:srgbClr val="FFE5E5"/>
                </a:solidFill>
                <a:latin typeface="Dela Gothic One" pitchFamily="34" charset="0"/>
                <a:ea typeface="Dela Gothic One" pitchFamily="34" charset="-122"/>
                <a:cs typeface="Dela Gothic One" pitchFamily="34" charset="-120"/>
              </a:rPr>
              <a:t>Problem Statement</a:t>
            </a:r>
            <a:endParaRPr lang="en-US" sz="2187" dirty="0"/>
          </a:p>
        </p:txBody>
      </p:sp>
      <p:sp>
        <p:nvSpPr>
          <p:cNvPr id="13" name="Text 9"/>
          <p:cNvSpPr/>
          <p:nvPr/>
        </p:nvSpPr>
        <p:spPr>
          <a:xfrm>
            <a:off x="9977199" y="3563898"/>
            <a:ext cx="3820001" cy="3198614"/>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The task is to build a suitable machine learning model that can predict which customers are likely to churn, or stop using the company's services, in the future. This will enable the company to implement targeted strategies to retain these customers and maintain a healthy, growing customer base.</a:t>
            </a:r>
            <a:endParaRPr lang="en-US" sz="1750" dirty="0"/>
          </a:p>
        </p:txBody>
      </p:sp>
      <p:pic>
        <p:nvPicPr>
          <p:cNvPr id="14" name="Image 2" descr="preencoded.png">
            <a:hlinkClick r:id="rId5"/>
          </p:cNvPr>
          <p:cNvPicPr>
            <a:picLocks noChangeAspect="1"/>
          </p:cNvPicPr>
          <p:nvPr/>
        </p:nvPicPr>
        <p:blipFill>
          <a:blip r:embed="rId6"/>
          <a:stretch>
            <a:fillRect/>
          </a:stretch>
        </p:blipFill>
        <p:spPr>
          <a:xfrm flipH="1">
            <a:off x="14538960" y="7589520"/>
            <a:ext cx="45719"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0391"/>
            <a:ext cx="14630400" cy="8229600"/>
          </a:xfrm>
          <a:prstGeom prst="rect">
            <a:avLst/>
          </a:prstGeom>
          <a:solidFill>
            <a:srgbClr val="0A0A0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2064782"/>
            <a:ext cx="6713458" cy="694373"/>
          </a:xfrm>
          <a:prstGeom prst="rect">
            <a:avLst/>
          </a:prstGeom>
          <a:noFill/>
          <a:ln/>
        </p:spPr>
        <p:txBody>
          <a:bodyPr wrap="none" rtlCol="0" anchor="t"/>
          <a:lstStyle/>
          <a:p>
            <a:pPr marL="0" indent="0">
              <a:lnSpc>
                <a:spcPts val="5468"/>
              </a:lnSpc>
              <a:buNone/>
            </a:pPr>
            <a:r>
              <a:rPr lang="en-US" sz="4374" dirty="0">
                <a:solidFill>
                  <a:srgbClr val="FAEBEB"/>
                </a:solidFill>
                <a:latin typeface="Dela Gothic One" pitchFamily="34" charset="0"/>
                <a:ea typeface="Dela Gothic One" pitchFamily="34" charset="-122"/>
                <a:cs typeface="Dela Gothic One" pitchFamily="34" charset="-120"/>
              </a:rPr>
              <a:t>Client Requirements</a:t>
            </a:r>
            <a:endParaRPr lang="en-US" sz="4374" dirty="0"/>
          </a:p>
        </p:txBody>
      </p:sp>
      <p:sp>
        <p:nvSpPr>
          <p:cNvPr id="6" name="Shape 2"/>
          <p:cNvSpPr/>
          <p:nvPr/>
        </p:nvSpPr>
        <p:spPr>
          <a:xfrm>
            <a:off x="833199" y="3092409"/>
            <a:ext cx="4542115" cy="3578553"/>
          </a:xfrm>
          <a:prstGeom prst="roundRect">
            <a:avLst>
              <a:gd name="adj" fmla="val 3254"/>
            </a:avLst>
          </a:prstGeom>
          <a:solidFill>
            <a:srgbClr val="740B0B"/>
          </a:solidFill>
          <a:ln w="7620">
            <a:solidFill>
              <a:srgbClr val="8D2424"/>
            </a:solidFill>
            <a:prstDash val="solid"/>
          </a:ln>
        </p:spPr>
        <p:txBody>
          <a:bodyPr/>
          <a:lstStyle/>
          <a:p>
            <a:endParaRPr lang="en-US"/>
          </a:p>
        </p:txBody>
      </p:sp>
      <p:sp>
        <p:nvSpPr>
          <p:cNvPr id="7" name="Text 3"/>
          <p:cNvSpPr/>
          <p:nvPr/>
        </p:nvSpPr>
        <p:spPr>
          <a:xfrm>
            <a:off x="1062990" y="3322201"/>
            <a:ext cx="3962162" cy="347186"/>
          </a:xfrm>
          <a:prstGeom prst="rect">
            <a:avLst/>
          </a:prstGeom>
          <a:noFill/>
          <a:ln/>
        </p:spPr>
        <p:txBody>
          <a:bodyPr wrap="none" rtlCol="0" anchor="t"/>
          <a:lstStyle/>
          <a:p>
            <a:pPr marL="0" indent="0">
              <a:lnSpc>
                <a:spcPts val="2734"/>
              </a:lnSpc>
              <a:buNone/>
            </a:pPr>
            <a:r>
              <a:rPr lang="en-US" sz="2187" dirty="0">
                <a:solidFill>
                  <a:srgbClr val="FFE5E5"/>
                </a:solidFill>
                <a:latin typeface="Dela Gothic One" pitchFamily="34" charset="0"/>
                <a:ea typeface="Dela Gothic One" pitchFamily="34" charset="-122"/>
                <a:cs typeface="Dela Gothic One" pitchFamily="34" charset="-120"/>
              </a:rPr>
              <a:t>Technical Requirements</a:t>
            </a:r>
            <a:endParaRPr lang="en-US" sz="2187" dirty="0"/>
          </a:p>
        </p:txBody>
      </p:sp>
      <p:sp>
        <p:nvSpPr>
          <p:cNvPr id="8" name="Text 4"/>
          <p:cNvSpPr/>
          <p:nvPr/>
        </p:nvSpPr>
        <p:spPr>
          <a:xfrm>
            <a:off x="1062990" y="3802618"/>
            <a:ext cx="4082534" cy="2132409"/>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The client requires the use of a Windows system, Jupyter Notebook, and Microsoft Excel to work on the project. The client will be provided with the Jupyter Notebook containing the developed solution.</a:t>
            </a:r>
            <a:endParaRPr lang="en-US" sz="1750" dirty="0"/>
          </a:p>
        </p:txBody>
      </p:sp>
      <p:sp>
        <p:nvSpPr>
          <p:cNvPr id="9" name="Shape 5"/>
          <p:cNvSpPr/>
          <p:nvPr/>
        </p:nvSpPr>
        <p:spPr>
          <a:xfrm>
            <a:off x="5597485" y="3092410"/>
            <a:ext cx="4542115" cy="3578554"/>
          </a:xfrm>
          <a:prstGeom prst="roundRect">
            <a:avLst>
              <a:gd name="adj" fmla="val 3254"/>
            </a:avLst>
          </a:prstGeom>
          <a:solidFill>
            <a:srgbClr val="740B0B"/>
          </a:solidFill>
          <a:ln w="7620">
            <a:solidFill>
              <a:srgbClr val="8D2424"/>
            </a:solidFill>
            <a:prstDash val="solid"/>
          </a:ln>
        </p:spPr>
        <p:txBody>
          <a:bodyPr/>
          <a:lstStyle/>
          <a:p>
            <a:endParaRPr lang="en-US"/>
          </a:p>
        </p:txBody>
      </p:sp>
      <p:sp>
        <p:nvSpPr>
          <p:cNvPr id="10" name="Text 6"/>
          <p:cNvSpPr/>
          <p:nvPr/>
        </p:nvSpPr>
        <p:spPr>
          <a:xfrm>
            <a:off x="5827276" y="3322201"/>
            <a:ext cx="2777490" cy="347186"/>
          </a:xfrm>
          <a:prstGeom prst="rect">
            <a:avLst/>
          </a:prstGeom>
          <a:noFill/>
          <a:ln/>
        </p:spPr>
        <p:txBody>
          <a:bodyPr wrap="none" rtlCol="0" anchor="t"/>
          <a:lstStyle/>
          <a:p>
            <a:pPr marL="0" indent="0">
              <a:lnSpc>
                <a:spcPts val="2734"/>
              </a:lnSpc>
              <a:buNone/>
            </a:pPr>
            <a:r>
              <a:rPr lang="en-US" sz="2187" dirty="0">
                <a:solidFill>
                  <a:srgbClr val="FFE5E5"/>
                </a:solidFill>
                <a:latin typeface="Dela Gothic One" pitchFamily="34" charset="0"/>
                <a:ea typeface="Dela Gothic One" pitchFamily="34" charset="-122"/>
                <a:cs typeface="Dela Gothic One" pitchFamily="34" charset="-120"/>
              </a:rPr>
              <a:t>Data Validation</a:t>
            </a:r>
            <a:endParaRPr lang="en-US" sz="2187" dirty="0"/>
          </a:p>
        </p:txBody>
      </p:sp>
      <p:sp>
        <p:nvSpPr>
          <p:cNvPr id="11" name="Text 7"/>
          <p:cNvSpPr/>
          <p:nvPr/>
        </p:nvSpPr>
        <p:spPr>
          <a:xfrm>
            <a:off x="5827276" y="3802618"/>
            <a:ext cx="4082534" cy="2132409"/>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The client needs to check if the new dataset has any null values(if yes then treat them) and if the dataset is balanced or not(if not then balance it). If these conditions are met, the client can simply load the dataset into the provided code to run the analysis.</a:t>
            </a:r>
            <a:endParaRPr lang="en-US" sz="1750" dirty="0"/>
          </a:p>
        </p:txBody>
      </p:sp>
      <p:pic>
        <p:nvPicPr>
          <p:cNvPr id="12" name="Image 2" descr="preencoded.png">
            <a:hlinkClick r:id="rId5"/>
          </p:cNvPr>
          <p:cNvPicPr>
            <a:picLocks noChangeAspect="1"/>
          </p:cNvPicPr>
          <p:nvPr/>
        </p:nvPicPr>
        <p:blipFill>
          <a:blip r:embed="rId6"/>
          <a:stretch>
            <a:fillRect/>
          </a:stretch>
        </p:blipFill>
        <p:spPr>
          <a:xfrm flipH="1">
            <a:off x="14538960" y="7589520"/>
            <a:ext cx="45719"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743"/>
          </a:xfrm>
          <a:prstGeom prst="rect">
            <a:avLst/>
          </a:prstGeom>
          <a:solidFill>
            <a:srgbClr val="0A0A0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10478097" y="-1"/>
            <a:ext cx="4265770" cy="8231743"/>
          </a:xfrm>
          <a:prstGeom prst="rect">
            <a:avLst/>
          </a:prstGeom>
        </p:spPr>
      </p:pic>
      <p:sp>
        <p:nvSpPr>
          <p:cNvPr id="6" name="Text 1"/>
          <p:cNvSpPr/>
          <p:nvPr/>
        </p:nvSpPr>
        <p:spPr>
          <a:xfrm>
            <a:off x="1334572" y="456605"/>
            <a:ext cx="4281249" cy="518874"/>
          </a:xfrm>
          <a:prstGeom prst="rect">
            <a:avLst/>
          </a:prstGeom>
          <a:noFill/>
          <a:ln/>
        </p:spPr>
        <p:txBody>
          <a:bodyPr wrap="none" rtlCol="0" anchor="t"/>
          <a:lstStyle/>
          <a:p>
            <a:pPr marL="0" indent="0">
              <a:lnSpc>
                <a:spcPts val="4086"/>
              </a:lnSpc>
              <a:buNone/>
            </a:pPr>
            <a:r>
              <a:rPr lang="en-US" sz="3269" dirty="0">
                <a:solidFill>
                  <a:srgbClr val="FAEBEB"/>
                </a:solidFill>
                <a:latin typeface="Dela Gothic One" pitchFamily="34" charset="0"/>
                <a:ea typeface="Dela Gothic One" pitchFamily="34" charset="-122"/>
                <a:cs typeface="Dela Gothic One" pitchFamily="34" charset="-120"/>
              </a:rPr>
              <a:t>Valuable Insights</a:t>
            </a:r>
            <a:endParaRPr lang="en-US" sz="3269" dirty="0"/>
          </a:p>
        </p:txBody>
      </p:sp>
      <p:sp>
        <p:nvSpPr>
          <p:cNvPr id="7" name="Shape 2"/>
          <p:cNvSpPr/>
          <p:nvPr/>
        </p:nvSpPr>
        <p:spPr>
          <a:xfrm>
            <a:off x="1567101" y="1224558"/>
            <a:ext cx="33099" cy="6550581"/>
          </a:xfrm>
          <a:prstGeom prst="roundRect">
            <a:avLst>
              <a:gd name="adj" fmla="val 225785"/>
            </a:avLst>
          </a:prstGeom>
          <a:solidFill>
            <a:srgbClr val="8D2424"/>
          </a:solidFill>
          <a:ln/>
        </p:spPr>
        <p:txBody>
          <a:bodyPr/>
          <a:lstStyle/>
          <a:p>
            <a:endParaRPr lang="en-US"/>
          </a:p>
        </p:txBody>
      </p:sp>
      <p:sp>
        <p:nvSpPr>
          <p:cNvPr id="8" name="Shape 3"/>
          <p:cNvSpPr/>
          <p:nvPr/>
        </p:nvSpPr>
        <p:spPr>
          <a:xfrm>
            <a:off x="1770459" y="1524476"/>
            <a:ext cx="581144" cy="33099"/>
          </a:xfrm>
          <a:prstGeom prst="roundRect">
            <a:avLst>
              <a:gd name="adj" fmla="val 225785"/>
            </a:avLst>
          </a:prstGeom>
          <a:solidFill>
            <a:srgbClr val="8D2424"/>
          </a:solidFill>
          <a:ln/>
        </p:spPr>
        <p:txBody>
          <a:bodyPr/>
          <a:lstStyle/>
          <a:p>
            <a:endParaRPr lang="en-US"/>
          </a:p>
        </p:txBody>
      </p:sp>
      <p:sp>
        <p:nvSpPr>
          <p:cNvPr id="9" name="Shape 4"/>
          <p:cNvSpPr/>
          <p:nvPr/>
        </p:nvSpPr>
        <p:spPr>
          <a:xfrm>
            <a:off x="1396841" y="1354336"/>
            <a:ext cx="373618" cy="373618"/>
          </a:xfrm>
          <a:prstGeom prst="roundRect">
            <a:avLst>
              <a:gd name="adj" fmla="val 20002"/>
            </a:avLst>
          </a:prstGeom>
          <a:solidFill>
            <a:srgbClr val="740B0B"/>
          </a:solidFill>
          <a:ln w="7620">
            <a:solidFill>
              <a:srgbClr val="8D2424"/>
            </a:solidFill>
            <a:prstDash val="solid"/>
          </a:ln>
        </p:spPr>
        <p:txBody>
          <a:bodyPr/>
          <a:lstStyle/>
          <a:p>
            <a:endParaRPr lang="en-US"/>
          </a:p>
        </p:txBody>
      </p:sp>
      <p:sp>
        <p:nvSpPr>
          <p:cNvPr id="10" name="Text 5"/>
          <p:cNvSpPr/>
          <p:nvPr/>
        </p:nvSpPr>
        <p:spPr>
          <a:xfrm>
            <a:off x="1510308" y="1385411"/>
            <a:ext cx="146566" cy="311348"/>
          </a:xfrm>
          <a:prstGeom prst="rect">
            <a:avLst/>
          </a:prstGeom>
          <a:noFill/>
          <a:ln/>
        </p:spPr>
        <p:txBody>
          <a:bodyPr wrap="none" rtlCol="0" anchor="t"/>
          <a:lstStyle/>
          <a:p>
            <a:pPr marL="0" indent="0" algn="ctr">
              <a:lnSpc>
                <a:spcPts val="2452"/>
              </a:lnSpc>
              <a:buNone/>
            </a:pPr>
            <a:r>
              <a:rPr lang="en-US" sz="1961" dirty="0">
                <a:solidFill>
                  <a:srgbClr val="FFE5E5"/>
                </a:solidFill>
                <a:latin typeface="Dela Gothic One" pitchFamily="34" charset="0"/>
                <a:ea typeface="Dela Gothic One" pitchFamily="34" charset="-122"/>
                <a:cs typeface="Dela Gothic One" pitchFamily="34" charset="-120"/>
              </a:rPr>
              <a:t>1</a:t>
            </a:r>
            <a:endParaRPr lang="en-US" sz="1961" dirty="0"/>
          </a:p>
        </p:txBody>
      </p:sp>
      <p:sp>
        <p:nvSpPr>
          <p:cNvPr id="11" name="Text 6"/>
          <p:cNvSpPr/>
          <p:nvPr/>
        </p:nvSpPr>
        <p:spPr>
          <a:xfrm>
            <a:off x="2496979" y="1390531"/>
            <a:ext cx="2289453" cy="259556"/>
          </a:xfrm>
          <a:prstGeom prst="rect">
            <a:avLst/>
          </a:prstGeom>
          <a:noFill/>
          <a:ln/>
        </p:spPr>
        <p:txBody>
          <a:bodyPr wrap="none" rtlCol="0" anchor="t"/>
          <a:lstStyle/>
          <a:p>
            <a:pPr marL="0" indent="0" algn="l">
              <a:lnSpc>
                <a:spcPts val="2043"/>
              </a:lnSpc>
              <a:buNone/>
            </a:pPr>
            <a:r>
              <a:rPr lang="en-US" sz="1635" dirty="0">
                <a:solidFill>
                  <a:srgbClr val="FFE5E5"/>
                </a:solidFill>
                <a:latin typeface="Dela Gothic One" pitchFamily="34" charset="0"/>
                <a:ea typeface="Dela Gothic One" pitchFamily="34" charset="-122"/>
                <a:cs typeface="Dela Gothic One" pitchFamily="34" charset="-120"/>
              </a:rPr>
              <a:t>Correlation Matrix</a:t>
            </a:r>
            <a:endParaRPr lang="en-US" sz="1635" dirty="0"/>
          </a:p>
        </p:txBody>
      </p:sp>
      <p:sp>
        <p:nvSpPr>
          <p:cNvPr id="12" name="Text 7"/>
          <p:cNvSpPr/>
          <p:nvPr/>
        </p:nvSpPr>
        <p:spPr>
          <a:xfrm>
            <a:off x="2496979" y="1749623"/>
            <a:ext cx="7141131" cy="797243"/>
          </a:xfrm>
          <a:prstGeom prst="rect">
            <a:avLst/>
          </a:prstGeom>
          <a:noFill/>
          <a:ln/>
        </p:spPr>
        <p:txBody>
          <a:bodyPr wrap="square" rtlCol="0" anchor="t"/>
          <a:lstStyle/>
          <a:p>
            <a:pPr marL="0" indent="0" algn="l">
              <a:lnSpc>
                <a:spcPts val="2092"/>
              </a:lnSpc>
              <a:buNone/>
            </a:pPr>
            <a:r>
              <a:rPr lang="en-US" sz="1308" dirty="0">
                <a:solidFill>
                  <a:srgbClr val="FFE5E5"/>
                </a:solidFill>
                <a:latin typeface="DM Sans" pitchFamily="34" charset="0"/>
                <a:ea typeface="DM Sans" pitchFamily="34" charset="-122"/>
                <a:cs typeface="DM Sans" pitchFamily="34" charset="-120"/>
              </a:rPr>
              <a:t>The analysis revealed that the features Contract Renewal, CustServCalls, and DayMins have the highest correlation with the target variable, Churn, suggesting these are important predictors of customer churn.</a:t>
            </a:r>
            <a:endParaRPr lang="en-US" sz="1308" dirty="0"/>
          </a:p>
        </p:txBody>
      </p:sp>
      <p:sp>
        <p:nvSpPr>
          <p:cNvPr id="13" name="Shape 8"/>
          <p:cNvSpPr/>
          <p:nvPr/>
        </p:nvSpPr>
        <p:spPr>
          <a:xfrm>
            <a:off x="1770459" y="3178731"/>
            <a:ext cx="581144" cy="33099"/>
          </a:xfrm>
          <a:prstGeom prst="roundRect">
            <a:avLst>
              <a:gd name="adj" fmla="val 225785"/>
            </a:avLst>
          </a:prstGeom>
          <a:solidFill>
            <a:srgbClr val="8D2424"/>
          </a:solidFill>
          <a:ln/>
        </p:spPr>
        <p:txBody>
          <a:bodyPr/>
          <a:lstStyle/>
          <a:p>
            <a:endParaRPr lang="en-US"/>
          </a:p>
        </p:txBody>
      </p:sp>
      <p:sp>
        <p:nvSpPr>
          <p:cNvPr id="14" name="Shape 9"/>
          <p:cNvSpPr/>
          <p:nvPr/>
        </p:nvSpPr>
        <p:spPr>
          <a:xfrm>
            <a:off x="1396841" y="3008590"/>
            <a:ext cx="373618" cy="373618"/>
          </a:xfrm>
          <a:prstGeom prst="roundRect">
            <a:avLst>
              <a:gd name="adj" fmla="val 20002"/>
            </a:avLst>
          </a:prstGeom>
          <a:solidFill>
            <a:srgbClr val="740B0B"/>
          </a:solidFill>
          <a:ln w="7620">
            <a:solidFill>
              <a:srgbClr val="8D2424"/>
            </a:solidFill>
            <a:prstDash val="solid"/>
          </a:ln>
        </p:spPr>
        <p:txBody>
          <a:bodyPr/>
          <a:lstStyle/>
          <a:p>
            <a:endParaRPr lang="en-US"/>
          </a:p>
        </p:txBody>
      </p:sp>
      <p:sp>
        <p:nvSpPr>
          <p:cNvPr id="15" name="Text 10"/>
          <p:cNvSpPr/>
          <p:nvPr/>
        </p:nvSpPr>
        <p:spPr>
          <a:xfrm>
            <a:off x="1479590" y="3039666"/>
            <a:ext cx="208002" cy="311348"/>
          </a:xfrm>
          <a:prstGeom prst="rect">
            <a:avLst/>
          </a:prstGeom>
          <a:noFill/>
          <a:ln/>
        </p:spPr>
        <p:txBody>
          <a:bodyPr wrap="none" rtlCol="0" anchor="t"/>
          <a:lstStyle/>
          <a:p>
            <a:pPr marL="0" indent="0" algn="ctr">
              <a:lnSpc>
                <a:spcPts val="2452"/>
              </a:lnSpc>
              <a:buNone/>
            </a:pPr>
            <a:r>
              <a:rPr lang="en-US" sz="1961" dirty="0">
                <a:solidFill>
                  <a:srgbClr val="FFE5E5"/>
                </a:solidFill>
                <a:latin typeface="Dela Gothic One" pitchFamily="34" charset="0"/>
                <a:ea typeface="Dela Gothic One" pitchFamily="34" charset="-122"/>
                <a:cs typeface="Dela Gothic One" pitchFamily="34" charset="-120"/>
              </a:rPr>
              <a:t>2</a:t>
            </a:r>
            <a:endParaRPr lang="en-US" sz="1961" dirty="0"/>
          </a:p>
        </p:txBody>
      </p:sp>
      <p:sp>
        <p:nvSpPr>
          <p:cNvPr id="16" name="Text 11"/>
          <p:cNvSpPr/>
          <p:nvPr/>
        </p:nvSpPr>
        <p:spPr>
          <a:xfrm>
            <a:off x="2496979" y="3044785"/>
            <a:ext cx="2368510" cy="259556"/>
          </a:xfrm>
          <a:prstGeom prst="rect">
            <a:avLst/>
          </a:prstGeom>
          <a:noFill/>
          <a:ln/>
        </p:spPr>
        <p:txBody>
          <a:bodyPr wrap="none" rtlCol="0" anchor="t"/>
          <a:lstStyle/>
          <a:p>
            <a:pPr marL="0" indent="0" algn="l">
              <a:lnSpc>
                <a:spcPts val="2043"/>
              </a:lnSpc>
              <a:buNone/>
            </a:pPr>
            <a:r>
              <a:rPr lang="en-US" sz="1635" dirty="0">
                <a:solidFill>
                  <a:srgbClr val="FFE5E5"/>
                </a:solidFill>
                <a:latin typeface="Dela Gothic One" pitchFamily="34" charset="0"/>
                <a:ea typeface="Dela Gothic One" pitchFamily="34" charset="-122"/>
                <a:cs typeface="Dela Gothic One" pitchFamily="34" charset="-120"/>
              </a:rPr>
              <a:t>Data Plan vs. Churn</a:t>
            </a:r>
            <a:endParaRPr lang="en-US" sz="1635" dirty="0"/>
          </a:p>
        </p:txBody>
      </p:sp>
      <p:sp>
        <p:nvSpPr>
          <p:cNvPr id="17" name="Text 12"/>
          <p:cNvSpPr/>
          <p:nvPr/>
        </p:nvSpPr>
        <p:spPr>
          <a:xfrm>
            <a:off x="2496979" y="3403878"/>
            <a:ext cx="7141131" cy="797243"/>
          </a:xfrm>
          <a:prstGeom prst="rect">
            <a:avLst/>
          </a:prstGeom>
          <a:noFill/>
          <a:ln/>
        </p:spPr>
        <p:txBody>
          <a:bodyPr wrap="square" rtlCol="0" anchor="t"/>
          <a:lstStyle/>
          <a:p>
            <a:pPr marL="0" indent="0" algn="l">
              <a:lnSpc>
                <a:spcPts val="2092"/>
              </a:lnSpc>
              <a:buNone/>
            </a:pPr>
            <a:r>
              <a:rPr lang="en-US" sz="1308" dirty="0">
                <a:solidFill>
                  <a:srgbClr val="FFE5E5"/>
                </a:solidFill>
                <a:latin typeface="DM Sans" pitchFamily="34" charset="0"/>
                <a:ea typeface="DM Sans" pitchFamily="34" charset="-122"/>
                <a:cs typeface="DM Sans" pitchFamily="34" charset="-120"/>
              </a:rPr>
              <a:t>The histogram shows that 20% of customers who did not opt for the data plan churned, while only 10% of customers who took the plan churned, indicating that the data plan pricing may be perceived as expensive.</a:t>
            </a:r>
            <a:endParaRPr lang="en-US" sz="1308" dirty="0"/>
          </a:p>
        </p:txBody>
      </p:sp>
      <p:sp>
        <p:nvSpPr>
          <p:cNvPr id="18" name="Shape 13"/>
          <p:cNvSpPr/>
          <p:nvPr/>
        </p:nvSpPr>
        <p:spPr>
          <a:xfrm>
            <a:off x="1770459" y="4832985"/>
            <a:ext cx="581144" cy="33099"/>
          </a:xfrm>
          <a:prstGeom prst="roundRect">
            <a:avLst>
              <a:gd name="adj" fmla="val 225785"/>
            </a:avLst>
          </a:prstGeom>
          <a:solidFill>
            <a:srgbClr val="8D2424"/>
          </a:solidFill>
          <a:ln/>
        </p:spPr>
        <p:txBody>
          <a:bodyPr/>
          <a:lstStyle/>
          <a:p>
            <a:endParaRPr lang="en-US"/>
          </a:p>
        </p:txBody>
      </p:sp>
      <p:sp>
        <p:nvSpPr>
          <p:cNvPr id="19" name="Shape 14"/>
          <p:cNvSpPr/>
          <p:nvPr/>
        </p:nvSpPr>
        <p:spPr>
          <a:xfrm>
            <a:off x="1396841" y="4662845"/>
            <a:ext cx="373618" cy="373618"/>
          </a:xfrm>
          <a:prstGeom prst="roundRect">
            <a:avLst>
              <a:gd name="adj" fmla="val 20002"/>
            </a:avLst>
          </a:prstGeom>
          <a:solidFill>
            <a:srgbClr val="740B0B"/>
          </a:solidFill>
          <a:ln w="7620">
            <a:solidFill>
              <a:srgbClr val="8D2424"/>
            </a:solidFill>
            <a:prstDash val="solid"/>
          </a:ln>
        </p:spPr>
        <p:txBody>
          <a:bodyPr/>
          <a:lstStyle/>
          <a:p>
            <a:endParaRPr lang="en-US"/>
          </a:p>
        </p:txBody>
      </p:sp>
      <p:sp>
        <p:nvSpPr>
          <p:cNvPr id="20" name="Text 15"/>
          <p:cNvSpPr/>
          <p:nvPr/>
        </p:nvSpPr>
        <p:spPr>
          <a:xfrm>
            <a:off x="1473875" y="4693920"/>
            <a:ext cx="219551" cy="311348"/>
          </a:xfrm>
          <a:prstGeom prst="rect">
            <a:avLst/>
          </a:prstGeom>
          <a:noFill/>
          <a:ln/>
        </p:spPr>
        <p:txBody>
          <a:bodyPr wrap="none" rtlCol="0" anchor="t"/>
          <a:lstStyle/>
          <a:p>
            <a:pPr marL="0" indent="0" algn="ctr">
              <a:lnSpc>
                <a:spcPts val="2452"/>
              </a:lnSpc>
              <a:buNone/>
            </a:pPr>
            <a:r>
              <a:rPr lang="en-US" sz="1961" dirty="0">
                <a:solidFill>
                  <a:srgbClr val="FFE5E5"/>
                </a:solidFill>
                <a:latin typeface="Dela Gothic One" pitchFamily="34" charset="0"/>
                <a:ea typeface="Dela Gothic One" pitchFamily="34" charset="-122"/>
                <a:cs typeface="Dela Gothic One" pitchFamily="34" charset="-120"/>
              </a:rPr>
              <a:t>3</a:t>
            </a:r>
            <a:endParaRPr lang="en-US" sz="1961" dirty="0"/>
          </a:p>
        </p:txBody>
      </p:sp>
      <p:sp>
        <p:nvSpPr>
          <p:cNvPr id="21" name="Text 16"/>
          <p:cNvSpPr/>
          <p:nvPr/>
        </p:nvSpPr>
        <p:spPr>
          <a:xfrm>
            <a:off x="2496979" y="4699040"/>
            <a:ext cx="4096345" cy="259556"/>
          </a:xfrm>
          <a:prstGeom prst="rect">
            <a:avLst/>
          </a:prstGeom>
          <a:noFill/>
          <a:ln/>
        </p:spPr>
        <p:txBody>
          <a:bodyPr wrap="none" rtlCol="0" anchor="t"/>
          <a:lstStyle/>
          <a:p>
            <a:pPr marL="0" indent="0" algn="l">
              <a:lnSpc>
                <a:spcPts val="2043"/>
              </a:lnSpc>
              <a:buNone/>
            </a:pPr>
            <a:r>
              <a:rPr lang="en-US" sz="1635" dirty="0">
                <a:solidFill>
                  <a:srgbClr val="FFE5E5"/>
                </a:solidFill>
                <a:latin typeface="Dela Gothic One" pitchFamily="34" charset="0"/>
                <a:ea typeface="Dela Gothic One" pitchFamily="34" charset="-122"/>
                <a:cs typeface="Dela Gothic One" pitchFamily="34" charset="-120"/>
              </a:rPr>
              <a:t>Customer Service Calls vs. Churn</a:t>
            </a:r>
            <a:endParaRPr lang="en-US" sz="1635" dirty="0"/>
          </a:p>
        </p:txBody>
      </p:sp>
      <p:sp>
        <p:nvSpPr>
          <p:cNvPr id="22" name="Text 17"/>
          <p:cNvSpPr/>
          <p:nvPr/>
        </p:nvSpPr>
        <p:spPr>
          <a:xfrm>
            <a:off x="2496979" y="5058132"/>
            <a:ext cx="7141131" cy="797243"/>
          </a:xfrm>
          <a:prstGeom prst="rect">
            <a:avLst/>
          </a:prstGeom>
          <a:noFill/>
          <a:ln/>
        </p:spPr>
        <p:txBody>
          <a:bodyPr wrap="square" rtlCol="0" anchor="t"/>
          <a:lstStyle/>
          <a:p>
            <a:pPr marL="0" indent="0" algn="l">
              <a:lnSpc>
                <a:spcPts val="2092"/>
              </a:lnSpc>
              <a:buNone/>
            </a:pPr>
            <a:r>
              <a:rPr lang="en-US" sz="1308" dirty="0">
                <a:solidFill>
                  <a:srgbClr val="FFE5E5"/>
                </a:solidFill>
                <a:latin typeface="DM Sans" pitchFamily="34" charset="0"/>
                <a:ea typeface="DM Sans" pitchFamily="34" charset="-122"/>
                <a:cs typeface="DM Sans" pitchFamily="34" charset="-120"/>
              </a:rPr>
              <a:t>The churn rate increases sharply for customers who have 4 or more customer service calls, suggesting that the quality of customer service may be a significant factor in customer retention.</a:t>
            </a:r>
            <a:endParaRPr lang="en-US" sz="1308" dirty="0"/>
          </a:p>
        </p:txBody>
      </p:sp>
      <p:sp>
        <p:nvSpPr>
          <p:cNvPr id="23" name="Shape 18"/>
          <p:cNvSpPr/>
          <p:nvPr/>
        </p:nvSpPr>
        <p:spPr>
          <a:xfrm>
            <a:off x="1770459" y="6487239"/>
            <a:ext cx="581144" cy="33099"/>
          </a:xfrm>
          <a:prstGeom prst="roundRect">
            <a:avLst>
              <a:gd name="adj" fmla="val 225785"/>
            </a:avLst>
          </a:prstGeom>
          <a:solidFill>
            <a:srgbClr val="8D2424"/>
          </a:solidFill>
          <a:ln/>
        </p:spPr>
        <p:txBody>
          <a:bodyPr/>
          <a:lstStyle/>
          <a:p>
            <a:endParaRPr lang="en-US"/>
          </a:p>
        </p:txBody>
      </p:sp>
      <p:sp>
        <p:nvSpPr>
          <p:cNvPr id="24" name="Shape 19"/>
          <p:cNvSpPr/>
          <p:nvPr/>
        </p:nvSpPr>
        <p:spPr>
          <a:xfrm>
            <a:off x="1396841" y="6317099"/>
            <a:ext cx="373618" cy="373618"/>
          </a:xfrm>
          <a:prstGeom prst="roundRect">
            <a:avLst>
              <a:gd name="adj" fmla="val 20002"/>
            </a:avLst>
          </a:prstGeom>
          <a:solidFill>
            <a:srgbClr val="740B0B"/>
          </a:solidFill>
          <a:ln w="7620">
            <a:solidFill>
              <a:srgbClr val="8D2424"/>
            </a:solidFill>
            <a:prstDash val="solid"/>
          </a:ln>
        </p:spPr>
        <p:txBody>
          <a:bodyPr/>
          <a:lstStyle/>
          <a:p>
            <a:endParaRPr lang="en-US"/>
          </a:p>
        </p:txBody>
      </p:sp>
      <p:sp>
        <p:nvSpPr>
          <p:cNvPr id="25" name="Text 20"/>
          <p:cNvSpPr/>
          <p:nvPr/>
        </p:nvSpPr>
        <p:spPr>
          <a:xfrm>
            <a:off x="1468517" y="6348174"/>
            <a:ext cx="230267" cy="311348"/>
          </a:xfrm>
          <a:prstGeom prst="rect">
            <a:avLst/>
          </a:prstGeom>
          <a:noFill/>
          <a:ln/>
        </p:spPr>
        <p:txBody>
          <a:bodyPr wrap="none" rtlCol="0" anchor="t"/>
          <a:lstStyle/>
          <a:p>
            <a:pPr marL="0" indent="0" algn="ctr">
              <a:lnSpc>
                <a:spcPts val="2452"/>
              </a:lnSpc>
              <a:buNone/>
            </a:pPr>
            <a:r>
              <a:rPr lang="en-US" sz="1961" dirty="0">
                <a:solidFill>
                  <a:srgbClr val="FFE5E5"/>
                </a:solidFill>
                <a:latin typeface="Dela Gothic One" pitchFamily="34" charset="0"/>
                <a:ea typeface="Dela Gothic One" pitchFamily="34" charset="-122"/>
                <a:cs typeface="Dela Gothic One" pitchFamily="34" charset="-120"/>
              </a:rPr>
              <a:t>4</a:t>
            </a:r>
            <a:endParaRPr lang="en-US" sz="1961" dirty="0"/>
          </a:p>
        </p:txBody>
      </p:sp>
      <p:sp>
        <p:nvSpPr>
          <p:cNvPr id="26" name="Text 21"/>
          <p:cNvSpPr/>
          <p:nvPr/>
        </p:nvSpPr>
        <p:spPr>
          <a:xfrm>
            <a:off x="2496979" y="6353294"/>
            <a:ext cx="5116354" cy="259556"/>
          </a:xfrm>
          <a:prstGeom prst="rect">
            <a:avLst/>
          </a:prstGeom>
          <a:noFill/>
          <a:ln/>
        </p:spPr>
        <p:txBody>
          <a:bodyPr wrap="none" rtlCol="0" anchor="t"/>
          <a:lstStyle/>
          <a:p>
            <a:pPr marL="0" indent="0" algn="l">
              <a:lnSpc>
                <a:spcPts val="2043"/>
              </a:lnSpc>
              <a:buNone/>
            </a:pPr>
            <a:r>
              <a:rPr lang="en-US" sz="1635" dirty="0">
                <a:solidFill>
                  <a:srgbClr val="FFE5E5"/>
                </a:solidFill>
                <a:latin typeface="Dela Gothic One" pitchFamily="34" charset="0"/>
                <a:ea typeface="Dela Gothic One" pitchFamily="34" charset="-122"/>
                <a:cs typeface="Dela Gothic One" pitchFamily="34" charset="-120"/>
              </a:rPr>
              <a:t>Histogram of Contract Renewal VS Churn: </a:t>
            </a:r>
            <a:endParaRPr lang="en-US" sz="1635" dirty="0"/>
          </a:p>
        </p:txBody>
      </p:sp>
      <p:sp>
        <p:nvSpPr>
          <p:cNvPr id="27" name="Text 22"/>
          <p:cNvSpPr/>
          <p:nvPr/>
        </p:nvSpPr>
        <p:spPr>
          <a:xfrm>
            <a:off x="2496979" y="6712387"/>
            <a:ext cx="7141131" cy="531495"/>
          </a:xfrm>
          <a:prstGeom prst="rect">
            <a:avLst/>
          </a:prstGeom>
          <a:noFill/>
          <a:ln/>
        </p:spPr>
        <p:txBody>
          <a:bodyPr wrap="square" rtlCol="0" anchor="t"/>
          <a:lstStyle/>
          <a:p>
            <a:pPr marL="0" indent="0" algn="l">
              <a:lnSpc>
                <a:spcPts val="2092"/>
              </a:lnSpc>
              <a:buNone/>
            </a:pPr>
            <a:r>
              <a:rPr lang="en-US" sz="1308" dirty="0">
                <a:solidFill>
                  <a:srgbClr val="FFE5E5"/>
                </a:solidFill>
                <a:latin typeface="DM Sans" pitchFamily="34" charset="0"/>
                <a:ea typeface="DM Sans" pitchFamily="34" charset="-122"/>
                <a:cs typeface="DM Sans" pitchFamily="34" charset="-120"/>
              </a:rPr>
              <a:t>The churn rate is much higher when the contract is not renewed, indicating a potential cause for churn.</a:t>
            </a:r>
            <a:endParaRPr lang="en-US" sz="1308" dirty="0"/>
          </a:p>
        </p:txBody>
      </p:sp>
      <p:sp>
        <p:nvSpPr>
          <p:cNvPr id="28" name="Text 23"/>
          <p:cNvSpPr/>
          <p:nvPr/>
        </p:nvSpPr>
        <p:spPr>
          <a:xfrm>
            <a:off x="2496979" y="7343418"/>
            <a:ext cx="7141131" cy="265747"/>
          </a:xfrm>
          <a:prstGeom prst="rect">
            <a:avLst/>
          </a:prstGeom>
          <a:noFill/>
          <a:ln/>
        </p:spPr>
        <p:txBody>
          <a:bodyPr wrap="none" rtlCol="0" anchor="t"/>
          <a:lstStyle/>
          <a:p>
            <a:pPr marL="0" indent="0" algn="l">
              <a:lnSpc>
                <a:spcPts val="2092"/>
              </a:lnSpc>
              <a:buNone/>
            </a:pPr>
            <a:endParaRPr lang="en-US" sz="1308" dirty="0"/>
          </a:p>
        </p:txBody>
      </p:sp>
      <p:pic>
        <p:nvPicPr>
          <p:cNvPr id="29" name="Image 3" descr="preencoded.png">
            <a:hlinkClick r:id="rId5"/>
          </p:cNvPr>
          <p:cNvPicPr>
            <a:picLocks noChangeAspect="1"/>
          </p:cNvPicPr>
          <p:nvPr/>
        </p:nvPicPr>
        <p:blipFill>
          <a:blip r:embed="rId6"/>
          <a:stretch>
            <a:fillRect/>
          </a:stretch>
        </p:blipFill>
        <p:spPr>
          <a:xfrm flipH="1">
            <a:off x="14538960" y="7589520"/>
            <a:ext cx="45719"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45721" y="-270129"/>
            <a:ext cx="14630400" cy="8229600"/>
          </a:xfrm>
          <a:prstGeom prst="rect">
            <a:avLst/>
          </a:prstGeom>
          <a:solidFill>
            <a:srgbClr val="0A0A0A">
              <a:alpha val="75000"/>
            </a:srgbClr>
          </a:solidFill>
          <a:ln/>
        </p:spPr>
        <p:txBody>
          <a:bodyPr/>
          <a:lstStyle/>
          <a:p>
            <a:endParaRPr lang="en-US"/>
          </a:p>
        </p:txBody>
      </p:sp>
      <p:pic>
        <p:nvPicPr>
          <p:cNvPr id="5" name="Image 2" descr="preencoded.png"/>
          <p:cNvPicPr>
            <a:picLocks noChangeAspect="1"/>
          </p:cNvPicPr>
          <p:nvPr/>
        </p:nvPicPr>
        <p:blipFill>
          <a:blip r:embed="rId4"/>
          <a:stretch>
            <a:fillRect/>
          </a:stretch>
        </p:blipFill>
        <p:spPr>
          <a:xfrm>
            <a:off x="277654" y="2192060"/>
            <a:ext cx="5356230" cy="3909417"/>
          </a:xfrm>
          <a:prstGeom prst="rect">
            <a:avLst/>
          </a:prstGeom>
        </p:spPr>
      </p:pic>
      <p:sp>
        <p:nvSpPr>
          <p:cNvPr id="6" name="Text 1"/>
          <p:cNvSpPr/>
          <p:nvPr/>
        </p:nvSpPr>
        <p:spPr>
          <a:xfrm>
            <a:off x="6319599" y="803315"/>
            <a:ext cx="7477601" cy="1388745"/>
          </a:xfrm>
          <a:prstGeom prst="rect">
            <a:avLst/>
          </a:prstGeom>
          <a:noFill/>
          <a:ln/>
        </p:spPr>
        <p:txBody>
          <a:bodyPr wrap="square" rtlCol="0" anchor="t"/>
          <a:lstStyle/>
          <a:p>
            <a:pPr marL="0" indent="0">
              <a:lnSpc>
                <a:spcPts val="5468"/>
              </a:lnSpc>
              <a:buNone/>
            </a:pPr>
            <a:r>
              <a:rPr lang="en-US" sz="4374" dirty="0">
                <a:solidFill>
                  <a:srgbClr val="FAEBEB"/>
                </a:solidFill>
                <a:latin typeface="Dela Gothic One" pitchFamily="34" charset="0"/>
                <a:ea typeface="Dela Gothic One" pitchFamily="34" charset="-122"/>
                <a:cs typeface="Dela Gothic One" pitchFamily="34" charset="-120"/>
              </a:rPr>
              <a:t>Target Feature Analysis</a:t>
            </a:r>
            <a:endParaRPr lang="en-US" sz="4374" dirty="0"/>
          </a:p>
        </p:txBody>
      </p:sp>
      <p:sp>
        <p:nvSpPr>
          <p:cNvPr id="7" name="Text 2"/>
          <p:cNvSpPr/>
          <p:nvPr/>
        </p:nvSpPr>
        <p:spPr>
          <a:xfrm>
            <a:off x="6319599" y="1999358"/>
            <a:ext cx="2777490" cy="347186"/>
          </a:xfrm>
          <a:prstGeom prst="rect">
            <a:avLst/>
          </a:prstGeom>
          <a:noFill/>
          <a:ln/>
        </p:spPr>
        <p:txBody>
          <a:bodyPr wrap="none" rtlCol="0" anchor="t"/>
          <a:lstStyle/>
          <a:p>
            <a:pPr marL="0" indent="0">
              <a:lnSpc>
                <a:spcPts val="2734"/>
              </a:lnSpc>
              <a:buNone/>
            </a:pPr>
            <a:r>
              <a:rPr lang="en-US" sz="2187" dirty="0">
                <a:solidFill>
                  <a:srgbClr val="FAEBEB"/>
                </a:solidFill>
                <a:latin typeface="Dela Gothic One" pitchFamily="34" charset="0"/>
                <a:ea typeface="Dela Gothic One" pitchFamily="34" charset="-122"/>
                <a:cs typeface="Dela Gothic One" pitchFamily="34" charset="-120"/>
              </a:rPr>
              <a:t>Data Imbalance</a:t>
            </a:r>
            <a:endParaRPr lang="en-US" sz="2187" dirty="0"/>
          </a:p>
        </p:txBody>
      </p:sp>
      <p:sp>
        <p:nvSpPr>
          <p:cNvPr id="8" name="Text 3"/>
          <p:cNvSpPr/>
          <p:nvPr/>
        </p:nvSpPr>
        <p:spPr>
          <a:xfrm>
            <a:off x="6319599" y="2616673"/>
            <a:ext cx="3467814" cy="3909417"/>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The analysis revealed a significant data imbalance, with 85.5% of the data belonging to the "no churn" class (0) and only 14.5% belonging to the "churn" class (1). This imbalance needs to be addressed during the data pre-processing stage to ensure the machine learning model learns effectively from the minority class.</a:t>
            </a:r>
            <a:endParaRPr lang="en-US" sz="1750" dirty="0"/>
          </a:p>
        </p:txBody>
      </p:sp>
      <p:sp>
        <p:nvSpPr>
          <p:cNvPr id="9" name="Text 4"/>
          <p:cNvSpPr/>
          <p:nvPr/>
        </p:nvSpPr>
        <p:spPr>
          <a:xfrm>
            <a:off x="10299586" y="1999358"/>
            <a:ext cx="3307794" cy="347186"/>
          </a:xfrm>
          <a:prstGeom prst="rect">
            <a:avLst/>
          </a:prstGeom>
          <a:noFill/>
          <a:ln/>
        </p:spPr>
        <p:txBody>
          <a:bodyPr wrap="none" rtlCol="0" anchor="t"/>
          <a:lstStyle/>
          <a:p>
            <a:pPr marL="0" indent="0">
              <a:lnSpc>
                <a:spcPts val="2734"/>
              </a:lnSpc>
              <a:buNone/>
            </a:pPr>
            <a:r>
              <a:rPr lang="en-US" sz="2187" dirty="0">
                <a:solidFill>
                  <a:srgbClr val="FAEBEB"/>
                </a:solidFill>
                <a:latin typeface="Dela Gothic One" pitchFamily="34" charset="0"/>
                <a:ea typeface="Dela Gothic One" pitchFamily="34" charset="-122"/>
                <a:cs typeface="Dela Gothic One" pitchFamily="34" charset="-120"/>
              </a:rPr>
              <a:t>Sampling Technique</a:t>
            </a:r>
            <a:endParaRPr lang="en-US" sz="2187" dirty="0"/>
          </a:p>
        </p:txBody>
      </p:sp>
      <p:sp>
        <p:nvSpPr>
          <p:cNvPr id="10" name="Text 5"/>
          <p:cNvSpPr/>
          <p:nvPr/>
        </p:nvSpPr>
        <p:spPr>
          <a:xfrm>
            <a:off x="10329386" y="2616673"/>
            <a:ext cx="3467814" cy="3554016"/>
          </a:xfrm>
          <a:prstGeom prst="rect">
            <a:avLst/>
          </a:prstGeom>
          <a:noFill/>
          <a:ln/>
        </p:spPr>
        <p:txBody>
          <a:bodyPr wrap="square" rtlCol="0" anchor="t"/>
          <a:lstStyle/>
          <a:p>
            <a:pPr marL="0" indent="0">
              <a:lnSpc>
                <a:spcPts val="2799"/>
              </a:lnSpc>
              <a:buNone/>
            </a:pPr>
            <a:r>
              <a:rPr lang="en-US" sz="1750" dirty="0">
                <a:solidFill>
                  <a:srgbClr val="FFE5E5"/>
                </a:solidFill>
                <a:latin typeface="DM Sans" pitchFamily="34" charset="0"/>
                <a:ea typeface="DM Sans" pitchFamily="34" charset="-122"/>
                <a:cs typeface="DM Sans" pitchFamily="34" charset="-120"/>
              </a:rPr>
              <a:t>To address the data imbalance, the team employed the SMOTE (Synthetic Minority Over-sampling Technique) sampling method. This technique generates synthetic samples of the minority class, reducing the complexity and increasing the learning ability of the machine learning model.</a:t>
            </a:r>
            <a:endParaRPr lang="en-US" sz="1750" dirty="0"/>
          </a:p>
        </p:txBody>
      </p:sp>
      <p:pic>
        <p:nvPicPr>
          <p:cNvPr id="11" name="Image 3" descr="preencoded.png">
            <a:hlinkClick r:id="rId5"/>
          </p:cNvPr>
          <p:cNvPicPr>
            <a:picLocks noChangeAspect="1"/>
          </p:cNvPicPr>
          <p:nvPr/>
        </p:nvPicPr>
        <p:blipFill>
          <a:blip r:embed="rId6"/>
          <a:stretch>
            <a:fillRect/>
          </a:stretch>
        </p:blipFill>
        <p:spPr>
          <a:xfrm flipH="1">
            <a:off x="14538960" y="7589520"/>
            <a:ext cx="45719"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903494"/>
          </a:xfrm>
          <a:prstGeom prst="rect">
            <a:avLst/>
          </a:prstGeom>
          <a:solidFill>
            <a:srgbClr val="0A0A0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3657600" cy="8903494"/>
          </a:xfrm>
          <a:prstGeom prst="rect">
            <a:avLst/>
          </a:prstGeom>
        </p:spPr>
      </p:pic>
      <p:sp>
        <p:nvSpPr>
          <p:cNvPr id="5" name="Text 1"/>
          <p:cNvSpPr/>
          <p:nvPr/>
        </p:nvSpPr>
        <p:spPr>
          <a:xfrm>
            <a:off x="4185274" y="230028"/>
            <a:ext cx="3888462" cy="486013"/>
          </a:xfrm>
          <a:prstGeom prst="rect">
            <a:avLst/>
          </a:prstGeom>
          <a:noFill/>
          <a:ln/>
        </p:spPr>
        <p:txBody>
          <a:bodyPr wrap="none" rtlCol="0" anchor="t"/>
          <a:lstStyle/>
          <a:p>
            <a:pPr marL="0" indent="0">
              <a:lnSpc>
                <a:spcPts val="3827"/>
              </a:lnSpc>
              <a:buNone/>
            </a:pPr>
            <a:r>
              <a:rPr lang="en-US" sz="3062" dirty="0">
                <a:solidFill>
                  <a:srgbClr val="FAEBEB"/>
                </a:solidFill>
                <a:latin typeface="Dela Gothic One" pitchFamily="34" charset="0"/>
                <a:ea typeface="Dela Gothic One" pitchFamily="34" charset="-122"/>
                <a:cs typeface="Dela Gothic One" pitchFamily="34" charset="-120"/>
              </a:rPr>
              <a:t>Model Selection</a:t>
            </a:r>
            <a:endParaRPr lang="en-US" sz="3062" dirty="0"/>
          </a:p>
        </p:txBody>
      </p:sp>
      <p:pic>
        <p:nvPicPr>
          <p:cNvPr id="6" name="Image 2" descr="preencoded.png"/>
          <p:cNvPicPr>
            <a:picLocks noChangeAspect="1"/>
          </p:cNvPicPr>
          <p:nvPr/>
        </p:nvPicPr>
        <p:blipFill>
          <a:blip r:embed="rId5"/>
          <a:stretch>
            <a:fillRect/>
          </a:stretch>
        </p:blipFill>
        <p:spPr>
          <a:xfrm>
            <a:off x="6533535" y="879630"/>
            <a:ext cx="5309419" cy="2703393"/>
          </a:xfrm>
          <a:prstGeom prst="rect">
            <a:avLst/>
          </a:prstGeom>
        </p:spPr>
      </p:pic>
      <p:sp>
        <p:nvSpPr>
          <p:cNvPr id="7" name="Text 2"/>
          <p:cNvSpPr/>
          <p:nvPr/>
        </p:nvSpPr>
        <p:spPr>
          <a:xfrm>
            <a:off x="7993677" y="3560901"/>
            <a:ext cx="2300645" cy="243007"/>
          </a:xfrm>
          <a:prstGeom prst="rect">
            <a:avLst/>
          </a:prstGeom>
          <a:noFill/>
          <a:ln/>
        </p:spPr>
        <p:txBody>
          <a:bodyPr wrap="none" rtlCol="0" anchor="t"/>
          <a:lstStyle/>
          <a:p>
            <a:pPr marL="0" indent="0" algn="ctr">
              <a:lnSpc>
                <a:spcPts val="1914"/>
              </a:lnSpc>
              <a:buNone/>
            </a:pPr>
            <a:r>
              <a:rPr lang="en-US" sz="1531" dirty="0">
                <a:solidFill>
                  <a:srgbClr val="FFE5E5"/>
                </a:solidFill>
                <a:latin typeface="Dela Gothic One" pitchFamily="34" charset="0"/>
                <a:ea typeface="Dela Gothic One" pitchFamily="34" charset="-122"/>
                <a:cs typeface="Dela Gothic One" pitchFamily="34" charset="-120"/>
              </a:rPr>
              <a:t>Logistic Regression</a:t>
            </a:r>
            <a:endParaRPr lang="en-US" sz="1531" dirty="0"/>
          </a:p>
        </p:txBody>
      </p:sp>
      <p:sp>
        <p:nvSpPr>
          <p:cNvPr id="8" name="Text 3"/>
          <p:cNvSpPr/>
          <p:nvPr/>
        </p:nvSpPr>
        <p:spPr>
          <a:xfrm>
            <a:off x="5255538" y="3967498"/>
            <a:ext cx="7776924" cy="497443"/>
          </a:xfrm>
          <a:prstGeom prst="rect">
            <a:avLst/>
          </a:prstGeom>
          <a:noFill/>
          <a:ln/>
        </p:spPr>
        <p:txBody>
          <a:bodyPr wrap="square" rtlCol="0" anchor="t"/>
          <a:lstStyle/>
          <a:p>
            <a:pPr marL="0" indent="0" algn="ctr">
              <a:lnSpc>
                <a:spcPts val="1960"/>
              </a:lnSpc>
              <a:buNone/>
            </a:pPr>
            <a:r>
              <a:rPr lang="en-US" sz="1225" dirty="0">
                <a:solidFill>
                  <a:srgbClr val="FFE5E5"/>
                </a:solidFill>
                <a:latin typeface="DM Sans" pitchFamily="34" charset="0"/>
                <a:ea typeface="DM Sans" pitchFamily="34" charset="-122"/>
                <a:cs typeface="DM Sans" pitchFamily="34" charset="-120"/>
              </a:rPr>
              <a:t>The logistic regression model provided insights into the significance of various predictor variables, as evidenced by the beta coefficients and p-values.</a:t>
            </a:r>
            <a:endParaRPr lang="en-US" sz="1225" dirty="0"/>
          </a:p>
        </p:txBody>
      </p:sp>
      <p:pic>
        <p:nvPicPr>
          <p:cNvPr id="9" name="Image 3" descr="preencoded.png"/>
          <p:cNvPicPr>
            <a:picLocks noChangeAspect="1"/>
          </p:cNvPicPr>
          <p:nvPr/>
        </p:nvPicPr>
        <p:blipFill>
          <a:blip r:embed="rId6"/>
          <a:stretch>
            <a:fillRect/>
          </a:stretch>
        </p:blipFill>
        <p:spPr>
          <a:xfrm>
            <a:off x="6533536" y="4849415"/>
            <a:ext cx="5309418" cy="2486788"/>
          </a:xfrm>
          <a:prstGeom prst="rect">
            <a:avLst/>
          </a:prstGeom>
        </p:spPr>
      </p:pic>
      <p:sp>
        <p:nvSpPr>
          <p:cNvPr id="10" name="Text 4"/>
          <p:cNvSpPr/>
          <p:nvPr/>
        </p:nvSpPr>
        <p:spPr>
          <a:xfrm>
            <a:off x="8171914" y="7452062"/>
            <a:ext cx="1944172" cy="243007"/>
          </a:xfrm>
          <a:prstGeom prst="rect">
            <a:avLst/>
          </a:prstGeom>
          <a:noFill/>
          <a:ln/>
        </p:spPr>
        <p:txBody>
          <a:bodyPr wrap="none" rtlCol="0" anchor="t"/>
          <a:lstStyle/>
          <a:p>
            <a:pPr marL="0" indent="0" algn="ctr">
              <a:lnSpc>
                <a:spcPts val="1914"/>
              </a:lnSpc>
              <a:buNone/>
            </a:pPr>
            <a:r>
              <a:rPr lang="en-US" sz="1531" dirty="0">
                <a:solidFill>
                  <a:srgbClr val="FFE5E5"/>
                </a:solidFill>
                <a:latin typeface="Dela Gothic One" pitchFamily="34" charset="0"/>
                <a:ea typeface="Dela Gothic One" pitchFamily="34" charset="-122"/>
                <a:cs typeface="Dela Gothic One" pitchFamily="34" charset="-120"/>
              </a:rPr>
              <a:t>Decision Tree</a:t>
            </a:r>
            <a:endParaRPr lang="en-US" sz="1531" dirty="0"/>
          </a:p>
        </p:txBody>
      </p:sp>
      <p:sp>
        <p:nvSpPr>
          <p:cNvPr id="11" name="Text 5"/>
          <p:cNvSpPr/>
          <p:nvPr/>
        </p:nvSpPr>
        <p:spPr>
          <a:xfrm>
            <a:off x="5255538" y="7848016"/>
            <a:ext cx="7776924" cy="497443"/>
          </a:xfrm>
          <a:prstGeom prst="rect">
            <a:avLst/>
          </a:prstGeom>
          <a:noFill/>
          <a:ln/>
        </p:spPr>
        <p:txBody>
          <a:bodyPr wrap="square" rtlCol="0" anchor="t"/>
          <a:lstStyle/>
          <a:p>
            <a:pPr marL="0" indent="0" algn="ctr">
              <a:lnSpc>
                <a:spcPts val="1960"/>
              </a:lnSpc>
              <a:buNone/>
            </a:pPr>
            <a:r>
              <a:rPr lang="en-US" sz="1225" dirty="0">
                <a:solidFill>
                  <a:srgbClr val="FFE5E5"/>
                </a:solidFill>
                <a:latin typeface="DM Sans" pitchFamily="34" charset="0"/>
                <a:ea typeface="DM Sans" pitchFamily="34" charset="-122"/>
                <a:cs typeface="DM Sans" pitchFamily="34" charset="-120"/>
              </a:rPr>
              <a:t>The decision tree model was also evaluated, and the resulting rules or decision tree structure were reviewed to understand the key factors contributing to customer churn.</a:t>
            </a:r>
            <a:endParaRPr lang="en-US" sz="1225" dirty="0"/>
          </a:p>
        </p:txBody>
      </p:sp>
      <p:pic>
        <p:nvPicPr>
          <p:cNvPr id="12" name="Image 4" descr="preencoded.png">
            <a:hlinkClick r:id="rId7"/>
          </p:cNvPr>
          <p:cNvPicPr>
            <a:picLocks noChangeAspect="1"/>
          </p:cNvPicPr>
          <p:nvPr/>
        </p:nvPicPr>
        <p:blipFill>
          <a:blip r:embed="rId8"/>
          <a:stretch>
            <a:fillRect/>
          </a:stretch>
        </p:blipFill>
        <p:spPr>
          <a:xfrm flipH="1">
            <a:off x="14538960" y="7589520"/>
            <a:ext cx="45719"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0391"/>
            <a:ext cx="14630400" cy="8231029"/>
          </a:xfrm>
          <a:prstGeom prst="rect">
            <a:avLst/>
          </a:prstGeom>
          <a:solidFill>
            <a:srgbClr val="0A0A0A">
              <a:alpha val="75000"/>
            </a:srgbClr>
          </a:solidFill>
          <a:ln/>
        </p:spPr>
        <p:txBody>
          <a:bodyPr/>
          <a:lstStyle/>
          <a:p>
            <a:endParaRPr lang="en-US"/>
          </a:p>
        </p:txBody>
      </p:sp>
      <p:sp>
        <p:nvSpPr>
          <p:cNvPr id="4" name="Text 1"/>
          <p:cNvSpPr/>
          <p:nvPr/>
        </p:nvSpPr>
        <p:spPr>
          <a:xfrm>
            <a:off x="2620804" y="516374"/>
            <a:ext cx="6503789" cy="586740"/>
          </a:xfrm>
          <a:prstGeom prst="rect">
            <a:avLst/>
          </a:prstGeom>
          <a:noFill/>
          <a:ln/>
        </p:spPr>
        <p:txBody>
          <a:bodyPr wrap="none" rtlCol="0" anchor="t"/>
          <a:lstStyle/>
          <a:p>
            <a:pPr marL="0" indent="0">
              <a:lnSpc>
                <a:spcPts val="4620"/>
              </a:lnSpc>
              <a:buNone/>
            </a:pPr>
            <a:r>
              <a:rPr lang="en-US" sz="3696" dirty="0">
                <a:solidFill>
                  <a:srgbClr val="FAEBEB"/>
                </a:solidFill>
                <a:latin typeface="Dela Gothic One" pitchFamily="34" charset="0"/>
                <a:ea typeface="Dela Gothic One" pitchFamily="34" charset="-122"/>
                <a:cs typeface="Dela Gothic One" pitchFamily="34" charset="-120"/>
              </a:rPr>
              <a:t>Random Forest Results</a:t>
            </a:r>
            <a:endParaRPr lang="en-US" sz="3696" dirty="0"/>
          </a:p>
        </p:txBody>
      </p:sp>
      <p:pic>
        <p:nvPicPr>
          <p:cNvPr id="5" name="Image 1" descr="preencoded.png"/>
          <p:cNvPicPr>
            <a:picLocks noChangeAspect="1"/>
          </p:cNvPicPr>
          <p:nvPr/>
        </p:nvPicPr>
        <p:blipFill>
          <a:blip r:embed="rId4"/>
          <a:stretch>
            <a:fillRect/>
          </a:stretch>
        </p:blipFill>
        <p:spPr>
          <a:xfrm>
            <a:off x="4968002" y="1478637"/>
            <a:ext cx="4694277" cy="4694277"/>
          </a:xfrm>
          <a:prstGeom prst="rect">
            <a:avLst/>
          </a:prstGeom>
        </p:spPr>
      </p:pic>
      <p:sp>
        <p:nvSpPr>
          <p:cNvPr id="6" name="Text 2"/>
          <p:cNvSpPr/>
          <p:nvPr/>
        </p:nvSpPr>
        <p:spPr>
          <a:xfrm>
            <a:off x="5711785" y="6407587"/>
            <a:ext cx="3206591" cy="293251"/>
          </a:xfrm>
          <a:prstGeom prst="rect">
            <a:avLst/>
          </a:prstGeom>
          <a:noFill/>
          <a:ln/>
        </p:spPr>
        <p:txBody>
          <a:bodyPr wrap="none" rtlCol="0" anchor="t"/>
          <a:lstStyle/>
          <a:p>
            <a:pPr marL="0" indent="0" algn="ctr">
              <a:lnSpc>
                <a:spcPts val="2310"/>
              </a:lnSpc>
              <a:buNone/>
            </a:pPr>
            <a:r>
              <a:rPr lang="en-US" sz="1848" dirty="0">
                <a:solidFill>
                  <a:srgbClr val="FFE5E5"/>
                </a:solidFill>
                <a:latin typeface="Dela Gothic One" pitchFamily="34" charset="0"/>
                <a:ea typeface="Dela Gothic One" pitchFamily="34" charset="-122"/>
                <a:cs typeface="Dela Gothic One" pitchFamily="34" charset="-120"/>
              </a:rPr>
              <a:t>Best Performing Model</a:t>
            </a:r>
            <a:endParaRPr lang="en-US" sz="1848" dirty="0"/>
          </a:p>
        </p:txBody>
      </p:sp>
      <p:sp>
        <p:nvSpPr>
          <p:cNvPr id="7" name="Text 3"/>
          <p:cNvSpPr/>
          <p:nvPr/>
        </p:nvSpPr>
        <p:spPr>
          <a:xfrm>
            <a:off x="2620804" y="6813471"/>
            <a:ext cx="9388673" cy="901184"/>
          </a:xfrm>
          <a:prstGeom prst="rect">
            <a:avLst/>
          </a:prstGeom>
          <a:noFill/>
          <a:ln/>
        </p:spPr>
        <p:txBody>
          <a:bodyPr wrap="square" rtlCol="0" anchor="t"/>
          <a:lstStyle/>
          <a:p>
            <a:pPr marL="0" indent="0" algn="ctr">
              <a:lnSpc>
                <a:spcPts val="2366"/>
              </a:lnSpc>
              <a:buNone/>
            </a:pPr>
            <a:r>
              <a:rPr lang="en-US" sz="1479" dirty="0">
                <a:solidFill>
                  <a:srgbClr val="FFE5E5"/>
                </a:solidFill>
                <a:latin typeface="DM Sans" pitchFamily="34" charset="0"/>
                <a:ea typeface="DM Sans" pitchFamily="34" charset="-122"/>
                <a:cs typeface="DM Sans" pitchFamily="34" charset="-120"/>
              </a:rPr>
              <a:t>After evaluating multiple models, the team determined that the Random Forest classifier provided the best performance in terms of precision, recall, F1-score, and overall accuracy of 96%. This model was selected as the final solution for predicting customer churn.</a:t>
            </a:r>
            <a:endParaRPr lang="en-US" sz="1479" dirty="0"/>
          </a:p>
        </p:txBody>
      </p:sp>
      <p:pic>
        <p:nvPicPr>
          <p:cNvPr id="8" name="Image 2" descr="preencoded.png">
            <a:hlinkClick r:id="rId5"/>
          </p:cNvPr>
          <p:cNvPicPr>
            <a:picLocks noChangeAspect="1"/>
          </p:cNvPicPr>
          <p:nvPr/>
        </p:nvPicPr>
        <p:blipFill>
          <a:blip r:embed="rId6"/>
          <a:stretch>
            <a:fillRect/>
          </a:stretch>
        </p:blipFill>
        <p:spPr>
          <a:xfrm flipH="1">
            <a:off x="14538960" y="7589520"/>
            <a:ext cx="45719"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A0A0A">
              <a:alpha val="80000"/>
            </a:srgbClr>
          </a:solidFill>
          <a:ln/>
        </p:spPr>
        <p:txBody>
          <a:bodyPr/>
          <a:lstStyle/>
          <a:p>
            <a:endParaRPr lang="en-US"/>
          </a:p>
        </p:txBody>
      </p:sp>
      <p:sp>
        <p:nvSpPr>
          <p:cNvPr id="6" name="Text 2"/>
          <p:cNvSpPr/>
          <p:nvPr/>
        </p:nvSpPr>
        <p:spPr>
          <a:xfrm>
            <a:off x="1760220" y="1432322"/>
            <a:ext cx="6896814" cy="694373"/>
          </a:xfrm>
          <a:prstGeom prst="rect">
            <a:avLst/>
          </a:prstGeom>
          <a:noFill/>
          <a:ln/>
        </p:spPr>
        <p:txBody>
          <a:bodyPr wrap="none" rtlCol="0" anchor="t"/>
          <a:lstStyle/>
          <a:p>
            <a:pPr marL="0" indent="0">
              <a:lnSpc>
                <a:spcPts val="5468"/>
              </a:lnSpc>
              <a:buNone/>
            </a:pPr>
            <a:r>
              <a:rPr lang="en-US" sz="4374" dirty="0">
                <a:solidFill>
                  <a:srgbClr val="FAEBEB"/>
                </a:solidFill>
                <a:latin typeface="Dela Gothic One" pitchFamily="34" charset="0"/>
                <a:ea typeface="Dela Gothic One" pitchFamily="34" charset="-122"/>
                <a:cs typeface="Dela Gothic One" pitchFamily="34" charset="-120"/>
              </a:rPr>
              <a:t>Significant Variables</a:t>
            </a:r>
            <a:endParaRPr lang="en-US" sz="4374" dirty="0"/>
          </a:p>
        </p:txBody>
      </p:sp>
      <p:pic>
        <p:nvPicPr>
          <p:cNvPr id="7" name="Image 2" descr="preencoded.png"/>
          <p:cNvPicPr>
            <a:picLocks noChangeAspect="1"/>
          </p:cNvPicPr>
          <p:nvPr/>
        </p:nvPicPr>
        <p:blipFill>
          <a:blip r:embed="rId5"/>
          <a:stretch>
            <a:fillRect/>
          </a:stretch>
        </p:blipFill>
        <p:spPr>
          <a:xfrm>
            <a:off x="1760220" y="2459950"/>
            <a:ext cx="444341" cy="444341"/>
          </a:xfrm>
          <a:prstGeom prst="rect">
            <a:avLst/>
          </a:prstGeom>
        </p:spPr>
      </p:pic>
      <p:sp>
        <p:nvSpPr>
          <p:cNvPr id="8" name="Text 3"/>
          <p:cNvSpPr/>
          <p:nvPr/>
        </p:nvSpPr>
        <p:spPr>
          <a:xfrm>
            <a:off x="1760220" y="3126462"/>
            <a:ext cx="2527459" cy="694373"/>
          </a:xfrm>
          <a:prstGeom prst="rect">
            <a:avLst/>
          </a:prstGeom>
          <a:noFill/>
          <a:ln/>
        </p:spPr>
        <p:txBody>
          <a:bodyPr wrap="square" rtlCol="0" anchor="t"/>
          <a:lstStyle/>
          <a:p>
            <a:pPr marL="0" indent="0" algn="l">
              <a:lnSpc>
                <a:spcPts val="2734"/>
              </a:lnSpc>
              <a:buNone/>
            </a:pPr>
            <a:r>
              <a:rPr lang="en-US" sz="2187" dirty="0">
                <a:solidFill>
                  <a:srgbClr val="FFE5E5"/>
                </a:solidFill>
                <a:latin typeface="Dela Gothic One" pitchFamily="34" charset="0"/>
                <a:ea typeface="Dela Gothic One" pitchFamily="34" charset="-122"/>
                <a:cs typeface="Dela Gothic One" pitchFamily="34" charset="-120"/>
              </a:rPr>
              <a:t>Many Service Calls</a:t>
            </a:r>
            <a:endParaRPr lang="en-US" sz="2187" dirty="0"/>
          </a:p>
        </p:txBody>
      </p:sp>
      <p:sp>
        <p:nvSpPr>
          <p:cNvPr id="9" name="Text 4"/>
          <p:cNvSpPr/>
          <p:nvPr/>
        </p:nvSpPr>
        <p:spPr>
          <a:xfrm>
            <a:off x="1760220" y="3954066"/>
            <a:ext cx="2527459" cy="2843213"/>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The number of customer service calls was identified as a significant predictor of churn, with customers making more than 3 calls being more likely to churn.</a:t>
            </a:r>
            <a:endParaRPr lang="en-US" sz="1750" dirty="0"/>
          </a:p>
        </p:txBody>
      </p:sp>
      <p:pic>
        <p:nvPicPr>
          <p:cNvPr id="10" name="Image 3" descr="preencoded.png"/>
          <p:cNvPicPr>
            <a:picLocks noChangeAspect="1"/>
          </p:cNvPicPr>
          <p:nvPr/>
        </p:nvPicPr>
        <p:blipFill>
          <a:blip r:embed="rId6"/>
          <a:stretch>
            <a:fillRect/>
          </a:stretch>
        </p:blipFill>
        <p:spPr>
          <a:xfrm>
            <a:off x="4620935" y="2459950"/>
            <a:ext cx="444341" cy="444341"/>
          </a:xfrm>
          <a:prstGeom prst="rect">
            <a:avLst/>
          </a:prstGeom>
        </p:spPr>
      </p:pic>
      <p:sp>
        <p:nvSpPr>
          <p:cNvPr id="11" name="Text 5"/>
          <p:cNvSpPr/>
          <p:nvPr/>
        </p:nvSpPr>
        <p:spPr>
          <a:xfrm>
            <a:off x="4620935" y="3126462"/>
            <a:ext cx="2527578" cy="347186"/>
          </a:xfrm>
          <a:prstGeom prst="rect">
            <a:avLst/>
          </a:prstGeom>
          <a:noFill/>
          <a:ln/>
        </p:spPr>
        <p:txBody>
          <a:bodyPr wrap="none" rtlCol="0" anchor="t"/>
          <a:lstStyle/>
          <a:p>
            <a:pPr marL="0" indent="0" algn="l">
              <a:lnSpc>
                <a:spcPts val="2734"/>
              </a:lnSpc>
              <a:buNone/>
            </a:pPr>
            <a:r>
              <a:rPr lang="en-US" sz="2187" dirty="0">
                <a:solidFill>
                  <a:srgbClr val="FFE5E5"/>
                </a:solidFill>
                <a:latin typeface="Dela Gothic One" pitchFamily="34" charset="0"/>
                <a:ea typeface="Dela Gothic One" pitchFamily="34" charset="-122"/>
                <a:cs typeface="Dela Gothic One" pitchFamily="34" charset="-120"/>
              </a:rPr>
              <a:t>Day Minutes</a:t>
            </a:r>
            <a:endParaRPr lang="en-US" sz="2187" dirty="0"/>
          </a:p>
        </p:txBody>
      </p:sp>
      <p:sp>
        <p:nvSpPr>
          <p:cNvPr id="12" name="Text 6"/>
          <p:cNvSpPr/>
          <p:nvPr/>
        </p:nvSpPr>
        <p:spPr>
          <a:xfrm>
            <a:off x="4620935" y="3965690"/>
            <a:ext cx="2527578" cy="2132409"/>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The total number of minutes used by the customer during the day was also a significant factor in predicting churn.</a:t>
            </a:r>
            <a:endParaRPr lang="en-US" sz="1750" dirty="0"/>
          </a:p>
        </p:txBody>
      </p:sp>
      <p:pic>
        <p:nvPicPr>
          <p:cNvPr id="13" name="Image 4" descr="preencoded.png"/>
          <p:cNvPicPr>
            <a:picLocks noChangeAspect="1"/>
          </p:cNvPicPr>
          <p:nvPr/>
        </p:nvPicPr>
        <p:blipFill>
          <a:blip r:embed="rId7"/>
          <a:stretch>
            <a:fillRect/>
          </a:stretch>
        </p:blipFill>
        <p:spPr>
          <a:xfrm>
            <a:off x="7481768" y="2459950"/>
            <a:ext cx="444341" cy="444341"/>
          </a:xfrm>
          <a:prstGeom prst="rect">
            <a:avLst/>
          </a:prstGeom>
        </p:spPr>
      </p:pic>
      <p:sp>
        <p:nvSpPr>
          <p:cNvPr id="14" name="Text 7"/>
          <p:cNvSpPr/>
          <p:nvPr/>
        </p:nvSpPr>
        <p:spPr>
          <a:xfrm>
            <a:off x="7481768" y="3126462"/>
            <a:ext cx="2527578" cy="694373"/>
          </a:xfrm>
          <a:prstGeom prst="rect">
            <a:avLst/>
          </a:prstGeom>
          <a:noFill/>
          <a:ln/>
        </p:spPr>
        <p:txBody>
          <a:bodyPr wrap="square" rtlCol="0" anchor="t"/>
          <a:lstStyle/>
          <a:p>
            <a:pPr marL="0" indent="0" algn="l">
              <a:lnSpc>
                <a:spcPts val="2734"/>
              </a:lnSpc>
              <a:buNone/>
            </a:pPr>
            <a:r>
              <a:rPr lang="en-US" sz="2187" dirty="0">
                <a:solidFill>
                  <a:srgbClr val="FFE5E5"/>
                </a:solidFill>
                <a:latin typeface="Dela Gothic One" pitchFamily="34" charset="0"/>
                <a:ea typeface="Dela Gothic One" pitchFamily="34" charset="-122"/>
                <a:cs typeface="Dela Gothic One" pitchFamily="34" charset="-120"/>
              </a:rPr>
              <a:t>Contract Renewal</a:t>
            </a:r>
            <a:endParaRPr lang="en-US" sz="2187" dirty="0"/>
          </a:p>
        </p:txBody>
      </p:sp>
      <p:sp>
        <p:nvSpPr>
          <p:cNvPr id="15" name="Text 8"/>
          <p:cNvSpPr/>
          <p:nvPr/>
        </p:nvSpPr>
        <p:spPr>
          <a:xfrm>
            <a:off x="7481768" y="3954066"/>
            <a:ext cx="2527578" cy="1777008"/>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Whether the customer renewed their contract or not was a strong indicator of their likelihood to churn.</a:t>
            </a:r>
            <a:endParaRPr lang="en-US" sz="1750" dirty="0"/>
          </a:p>
        </p:txBody>
      </p:sp>
      <p:pic>
        <p:nvPicPr>
          <p:cNvPr id="16" name="Image 5" descr="preencoded.png"/>
          <p:cNvPicPr>
            <a:picLocks noChangeAspect="1"/>
          </p:cNvPicPr>
          <p:nvPr/>
        </p:nvPicPr>
        <p:blipFill>
          <a:blip r:embed="rId8"/>
          <a:stretch>
            <a:fillRect/>
          </a:stretch>
        </p:blipFill>
        <p:spPr>
          <a:xfrm>
            <a:off x="10342602" y="2459950"/>
            <a:ext cx="444341" cy="444341"/>
          </a:xfrm>
          <a:prstGeom prst="rect">
            <a:avLst/>
          </a:prstGeom>
        </p:spPr>
      </p:pic>
      <p:sp>
        <p:nvSpPr>
          <p:cNvPr id="17" name="Text 9"/>
          <p:cNvSpPr/>
          <p:nvPr/>
        </p:nvSpPr>
        <p:spPr>
          <a:xfrm>
            <a:off x="10342602" y="3126462"/>
            <a:ext cx="2527578" cy="694373"/>
          </a:xfrm>
          <a:prstGeom prst="rect">
            <a:avLst/>
          </a:prstGeom>
          <a:noFill/>
          <a:ln/>
        </p:spPr>
        <p:txBody>
          <a:bodyPr wrap="square" rtlCol="0" anchor="t"/>
          <a:lstStyle/>
          <a:p>
            <a:pPr marL="0" indent="0" algn="l">
              <a:lnSpc>
                <a:spcPts val="2734"/>
              </a:lnSpc>
              <a:buNone/>
            </a:pPr>
            <a:r>
              <a:rPr lang="en-US" sz="2187" dirty="0">
                <a:solidFill>
                  <a:srgbClr val="FFE5E5"/>
                </a:solidFill>
                <a:latin typeface="Dela Gothic One" pitchFamily="34" charset="0"/>
                <a:ea typeface="Dela Gothic One" pitchFamily="34" charset="-122"/>
                <a:cs typeface="Dela Gothic One" pitchFamily="34" charset="-120"/>
              </a:rPr>
              <a:t>Monthly Charge</a:t>
            </a:r>
            <a:endParaRPr lang="en-US" sz="2187" dirty="0"/>
          </a:p>
        </p:txBody>
      </p:sp>
      <p:sp>
        <p:nvSpPr>
          <p:cNvPr id="18" name="Text 10"/>
          <p:cNvSpPr/>
          <p:nvPr/>
        </p:nvSpPr>
        <p:spPr>
          <a:xfrm>
            <a:off x="10342602" y="3954066"/>
            <a:ext cx="2527578" cy="1777008"/>
          </a:xfrm>
          <a:prstGeom prst="rect">
            <a:avLst/>
          </a:prstGeom>
          <a:noFill/>
          <a:ln/>
        </p:spPr>
        <p:txBody>
          <a:bodyPr wrap="square" rtlCol="0" anchor="t"/>
          <a:lstStyle/>
          <a:p>
            <a:pPr marL="0" indent="0" algn="l">
              <a:lnSpc>
                <a:spcPts val="2799"/>
              </a:lnSpc>
              <a:buNone/>
            </a:pPr>
            <a:r>
              <a:rPr lang="en-US" sz="1750" dirty="0">
                <a:solidFill>
                  <a:srgbClr val="FFE5E5"/>
                </a:solidFill>
                <a:latin typeface="DM Sans" pitchFamily="34" charset="0"/>
                <a:ea typeface="DM Sans" pitchFamily="34" charset="-122"/>
                <a:cs typeface="DM Sans" pitchFamily="34" charset="-120"/>
              </a:rPr>
              <a:t>The monthly charge paid by the customer was also found to be a significant predictor of churn.</a:t>
            </a:r>
            <a:endParaRPr lang="en-US" sz="1750" dirty="0"/>
          </a:p>
        </p:txBody>
      </p:sp>
      <p:pic>
        <p:nvPicPr>
          <p:cNvPr id="19" name="Image 6" descr="preencoded.png">
            <a:hlinkClick r:id="rId9"/>
          </p:cNvPr>
          <p:cNvPicPr>
            <a:picLocks noChangeAspect="1"/>
          </p:cNvPicPr>
          <p:nvPr/>
        </p:nvPicPr>
        <p:blipFill>
          <a:blip r:embed="rId10"/>
          <a:stretch>
            <a:fillRect/>
          </a:stretch>
        </p:blipFill>
        <p:spPr>
          <a:xfrm flipH="1">
            <a:off x="14538960" y="7589520"/>
            <a:ext cx="45719"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5077"/>
          </a:xfrm>
          <a:prstGeom prst="rect">
            <a:avLst/>
          </a:prstGeom>
          <a:solidFill>
            <a:srgbClr val="0A0A0A">
              <a:alpha val="75000"/>
            </a:srgbClr>
          </a:solidFill>
          <a:ln/>
        </p:spPr>
        <p:txBody>
          <a:bodyPr/>
          <a:lstStyle/>
          <a:p>
            <a:endParaRPr lang="en-US"/>
          </a:p>
        </p:txBody>
      </p:sp>
      <p:sp>
        <p:nvSpPr>
          <p:cNvPr id="4" name="Text 1"/>
          <p:cNvSpPr/>
          <p:nvPr/>
        </p:nvSpPr>
        <p:spPr>
          <a:xfrm>
            <a:off x="2639139" y="514350"/>
            <a:ext cx="9352002" cy="1168718"/>
          </a:xfrm>
          <a:prstGeom prst="rect">
            <a:avLst/>
          </a:prstGeom>
          <a:noFill/>
          <a:ln/>
        </p:spPr>
        <p:txBody>
          <a:bodyPr wrap="square" rtlCol="0" anchor="t"/>
          <a:lstStyle/>
          <a:p>
            <a:pPr marL="0" indent="0">
              <a:lnSpc>
                <a:spcPts val="4602"/>
              </a:lnSpc>
              <a:buNone/>
            </a:pPr>
            <a:r>
              <a:rPr lang="en-US" sz="3682" dirty="0">
                <a:solidFill>
                  <a:srgbClr val="FAEBEB"/>
                </a:solidFill>
                <a:latin typeface="Dela Gothic One" pitchFamily="34" charset="0"/>
                <a:ea typeface="Dela Gothic One" pitchFamily="34" charset="-122"/>
                <a:cs typeface="Dela Gothic One" pitchFamily="34" charset="-120"/>
              </a:rPr>
              <a:t>Conclusion and Recommendations</a:t>
            </a:r>
            <a:endParaRPr lang="en-US" sz="3682" dirty="0"/>
          </a:p>
        </p:txBody>
      </p:sp>
      <p:sp>
        <p:nvSpPr>
          <p:cNvPr id="5" name="Shape 2"/>
          <p:cNvSpPr/>
          <p:nvPr/>
        </p:nvSpPr>
        <p:spPr>
          <a:xfrm>
            <a:off x="2639139" y="2057043"/>
            <a:ext cx="4582597" cy="3187184"/>
          </a:xfrm>
          <a:prstGeom prst="roundRect">
            <a:avLst>
              <a:gd name="adj" fmla="val 2641"/>
            </a:avLst>
          </a:prstGeom>
          <a:solidFill>
            <a:srgbClr val="740B0B"/>
          </a:solidFill>
          <a:ln w="7620">
            <a:solidFill>
              <a:srgbClr val="8D2424"/>
            </a:solidFill>
            <a:prstDash val="solid"/>
          </a:ln>
        </p:spPr>
        <p:txBody>
          <a:bodyPr/>
          <a:lstStyle/>
          <a:p>
            <a:endParaRPr lang="en-US"/>
          </a:p>
        </p:txBody>
      </p:sp>
      <p:sp>
        <p:nvSpPr>
          <p:cNvPr id="6" name="Text 3"/>
          <p:cNvSpPr/>
          <p:nvPr/>
        </p:nvSpPr>
        <p:spPr>
          <a:xfrm>
            <a:off x="2833687" y="2251591"/>
            <a:ext cx="3404354" cy="292298"/>
          </a:xfrm>
          <a:prstGeom prst="rect">
            <a:avLst/>
          </a:prstGeom>
          <a:noFill/>
          <a:ln/>
        </p:spPr>
        <p:txBody>
          <a:bodyPr wrap="none" rtlCol="0" anchor="t"/>
          <a:lstStyle/>
          <a:p>
            <a:pPr marL="0" indent="0">
              <a:lnSpc>
                <a:spcPts val="2301"/>
              </a:lnSpc>
              <a:buNone/>
            </a:pPr>
            <a:r>
              <a:rPr lang="en-US" sz="1841" dirty="0">
                <a:solidFill>
                  <a:srgbClr val="FFE5E5"/>
                </a:solidFill>
                <a:latin typeface="Dela Gothic One" pitchFamily="34" charset="0"/>
                <a:ea typeface="Dela Gothic One" pitchFamily="34" charset="-122"/>
                <a:cs typeface="Dela Gothic One" pitchFamily="34" charset="-120"/>
              </a:rPr>
              <a:t>Review Data Plan Pricing</a:t>
            </a:r>
            <a:endParaRPr lang="en-US" sz="1841" dirty="0"/>
          </a:p>
        </p:txBody>
      </p:sp>
      <p:sp>
        <p:nvSpPr>
          <p:cNvPr id="7" name="Text 4"/>
          <p:cNvSpPr/>
          <p:nvPr/>
        </p:nvSpPr>
        <p:spPr>
          <a:xfrm>
            <a:off x="2833687" y="2656046"/>
            <a:ext cx="4193500" cy="2094428"/>
          </a:xfrm>
          <a:prstGeom prst="rect">
            <a:avLst/>
          </a:prstGeom>
          <a:noFill/>
          <a:ln/>
        </p:spPr>
        <p:txBody>
          <a:bodyPr wrap="square" rtlCol="0" anchor="t"/>
          <a:lstStyle/>
          <a:p>
            <a:pPr marL="0" indent="0">
              <a:lnSpc>
                <a:spcPts val="2356"/>
              </a:lnSpc>
              <a:buNone/>
            </a:pPr>
            <a:r>
              <a:rPr lang="en-US" sz="1473" dirty="0">
                <a:solidFill>
                  <a:srgbClr val="FFE5E5"/>
                </a:solidFill>
                <a:latin typeface="DM Sans" pitchFamily="34" charset="0"/>
                <a:ea typeface="DM Sans" pitchFamily="34" charset="-122"/>
                <a:cs typeface="DM Sans" pitchFamily="34" charset="-120"/>
              </a:rPr>
              <a:t>The analysis suggests that the high churn rate among customers who did not opt for the data plan may be due to the perceived expensiveness of the plan. The company should consider reviewing and adjusting its pricing strategy to make the data plans more attractive and competitive.</a:t>
            </a:r>
            <a:endParaRPr lang="en-US" sz="1473" dirty="0"/>
          </a:p>
        </p:txBody>
      </p:sp>
      <p:sp>
        <p:nvSpPr>
          <p:cNvPr id="8" name="Shape 5"/>
          <p:cNvSpPr/>
          <p:nvPr/>
        </p:nvSpPr>
        <p:spPr>
          <a:xfrm>
            <a:off x="7408664" y="2057043"/>
            <a:ext cx="4582597" cy="3187184"/>
          </a:xfrm>
          <a:prstGeom prst="roundRect">
            <a:avLst>
              <a:gd name="adj" fmla="val 2641"/>
            </a:avLst>
          </a:prstGeom>
          <a:solidFill>
            <a:srgbClr val="740B0B"/>
          </a:solidFill>
          <a:ln w="7620">
            <a:solidFill>
              <a:srgbClr val="8D2424"/>
            </a:solidFill>
            <a:prstDash val="solid"/>
          </a:ln>
        </p:spPr>
        <p:txBody>
          <a:bodyPr/>
          <a:lstStyle/>
          <a:p>
            <a:endParaRPr lang="en-US"/>
          </a:p>
        </p:txBody>
      </p:sp>
      <p:sp>
        <p:nvSpPr>
          <p:cNvPr id="9" name="Text 6"/>
          <p:cNvSpPr/>
          <p:nvPr/>
        </p:nvSpPr>
        <p:spPr>
          <a:xfrm>
            <a:off x="7603212" y="2251591"/>
            <a:ext cx="3772019" cy="292298"/>
          </a:xfrm>
          <a:prstGeom prst="rect">
            <a:avLst/>
          </a:prstGeom>
          <a:noFill/>
          <a:ln/>
        </p:spPr>
        <p:txBody>
          <a:bodyPr wrap="none" rtlCol="0" anchor="t"/>
          <a:lstStyle/>
          <a:p>
            <a:pPr marL="0" indent="0">
              <a:lnSpc>
                <a:spcPts val="2301"/>
              </a:lnSpc>
              <a:buNone/>
            </a:pPr>
            <a:r>
              <a:rPr lang="en-US" sz="1841" dirty="0">
                <a:solidFill>
                  <a:srgbClr val="FFE5E5"/>
                </a:solidFill>
                <a:latin typeface="Dela Gothic One" pitchFamily="34" charset="0"/>
                <a:ea typeface="Dela Gothic One" pitchFamily="34" charset="-122"/>
                <a:cs typeface="Dela Gothic One" pitchFamily="34" charset="-120"/>
              </a:rPr>
              <a:t>Improve Customer Service</a:t>
            </a:r>
            <a:endParaRPr lang="en-US" sz="1841" dirty="0"/>
          </a:p>
        </p:txBody>
      </p:sp>
      <p:sp>
        <p:nvSpPr>
          <p:cNvPr id="10" name="Text 7"/>
          <p:cNvSpPr/>
          <p:nvPr/>
        </p:nvSpPr>
        <p:spPr>
          <a:xfrm>
            <a:off x="7603212" y="2656046"/>
            <a:ext cx="4193500" cy="2393633"/>
          </a:xfrm>
          <a:prstGeom prst="rect">
            <a:avLst/>
          </a:prstGeom>
          <a:noFill/>
          <a:ln/>
        </p:spPr>
        <p:txBody>
          <a:bodyPr wrap="square" rtlCol="0" anchor="t"/>
          <a:lstStyle/>
          <a:p>
            <a:pPr marL="0" indent="0">
              <a:lnSpc>
                <a:spcPts val="2356"/>
              </a:lnSpc>
              <a:buNone/>
            </a:pPr>
            <a:r>
              <a:rPr lang="en-US" sz="1473" dirty="0">
                <a:solidFill>
                  <a:srgbClr val="FFE5E5"/>
                </a:solidFill>
                <a:latin typeface="DM Sans" pitchFamily="34" charset="0"/>
                <a:ea typeface="DM Sans" pitchFamily="34" charset="-122"/>
                <a:cs typeface="DM Sans" pitchFamily="34" charset="-120"/>
              </a:rPr>
              <a:t>The sharp increase in churn rate after 4 or more customer service calls indicates that customers may be dissatisfied with the level of support they are receiving. The company should focus on improving the quality of customer service, investing in better training for representatives, streamlining processes, and offering more personalized support.</a:t>
            </a:r>
            <a:endParaRPr lang="en-US" sz="1473" dirty="0"/>
          </a:p>
        </p:txBody>
      </p:sp>
      <p:sp>
        <p:nvSpPr>
          <p:cNvPr id="11" name="Shape 8"/>
          <p:cNvSpPr/>
          <p:nvPr/>
        </p:nvSpPr>
        <p:spPr>
          <a:xfrm>
            <a:off x="2639139" y="5431154"/>
            <a:ext cx="4582597" cy="2476327"/>
          </a:xfrm>
          <a:prstGeom prst="roundRect">
            <a:avLst>
              <a:gd name="adj" fmla="val 3676"/>
            </a:avLst>
          </a:prstGeom>
          <a:solidFill>
            <a:srgbClr val="740B0B"/>
          </a:solidFill>
          <a:ln w="7620">
            <a:solidFill>
              <a:srgbClr val="8D2424"/>
            </a:solidFill>
            <a:prstDash val="solid"/>
          </a:ln>
        </p:spPr>
        <p:txBody>
          <a:bodyPr/>
          <a:lstStyle/>
          <a:p>
            <a:endParaRPr lang="en-US"/>
          </a:p>
        </p:txBody>
      </p:sp>
      <p:sp>
        <p:nvSpPr>
          <p:cNvPr id="12" name="Text 9"/>
          <p:cNvSpPr/>
          <p:nvPr/>
        </p:nvSpPr>
        <p:spPr>
          <a:xfrm>
            <a:off x="2833687" y="5625703"/>
            <a:ext cx="4154686" cy="292298"/>
          </a:xfrm>
          <a:prstGeom prst="rect">
            <a:avLst/>
          </a:prstGeom>
          <a:noFill/>
          <a:ln/>
        </p:spPr>
        <p:txBody>
          <a:bodyPr wrap="none" rtlCol="0" anchor="t"/>
          <a:lstStyle/>
          <a:p>
            <a:pPr marL="0" indent="0">
              <a:lnSpc>
                <a:spcPts val="2301"/>
              </a:lnSpc>
              <a:buNone/>
            </a:pPr>
            <a:r>
              <a:rPr lang="en-US" sz="1841" dirty="0">
                <a:solidFill>
                  <a:srgbClr val="FFE5E5"/>
                </a:solidFill>
                <a:latin typeface="Dela Gothic One" pitchFamily="34" charset="0"/>
                <a:ea typeface="Dela Gothic One" pitchFamily="34" charset="-122"/>
                <a:cs typeface="Dela Gothic One" pitchFamily="34" charset="-120"/>
              </a:rPr>
              <a:t>Encourage Contract Renewals</a:t>
            </a:r>
            <a:endParaRPr lang="en-US" sz="1841" dirty="0"/>
          </a:p>
        </p:txBody>
      </p:sp>
      <p:sp>
        <p:nvSpPr>
          <p:cNvPr id="13" name="Text 10"/>
          <p:cNvSpPr/>
          <p:nvPr/>
        </p:nvSpPr>
        <p:spPr>
          <a:xfrm>
            <a:off x="2833687" y="6030158"/>
            <a:ext cx="4193500" cy="1496020"/>
          </a:xfrm>
          <a:prstGeom prst="rect">
            <a:avLst/>
          </a:prstGeom>
          <a:noFill/>
          <a:ln/>
        </p:spPr>
        <p:txBody>
          <a:bodyPr wrap="square" rtlCol="0" anchor="t"/>
          <a:lstStyle/>
          <a:p>
            <a:pPr marL="0" indent="0">
              <a:lnSpc>
                <a:spcPts val="2356"/>
              </a:lnSpc>
              <a:buNone/>
            </a:pPr>
            <a:r>
              <a:rPr lang="en-US" sz="1473" dirty="0">
                <a:solidFill>
                  <a:srgbClr val="FFE5E5"/>
                </a:solidFill>
                <a:latin typeface="DM Sans" pitchFamily="34" charset="0"/>
                <a:ea typeface="DM Sans" pitchFamily="34" charset="-122"/>
                <a:cs typeface="DM Sans" pitchFamily="34" charset="-120"/>
              </a:rPr>
              <a:t>Since churn rates are higher when contracts are not renewed, the company should implement strategies to encourage customers to renew their contracts, such as offering incentives, discounts, or loyalty rewards.</a:t>
            </a:r>
            <a:endParaRPr lang="en-US" sz="1473" dirty="0"/>
          </a:p>
        </p:txBody>
      </p:sp>
      <p:sp>
        <p:nvSpPr>
          <p:cNvPr id="14" name="Shape 11"/>
          <p:cNvSpPr/>
          <p:nvPr/>
        </p:nvSpPr>
        <p:spPr>
          <a:xfrm>
            <a:off x="7408664" y="5431155"/>
            <a:ext cx="4582597" cy="2476326"/>
          </a:xfrm>
          <a:prstGeom prst="roundRect">
            <a:avLst>
              <a:gd name="adj" fmla="val 3676"/>
            </a:avLst>
          </a:prstGeom>
          <a:solidFill>
            <a:srgbClr val="740B0B"/>
          </a:solidFill>
          <a:ln w="7620">
            <a:solidFill>
              <a:srgbClr val="8D2424"/>
            </a:solidFill>
            <a:prstDash val="solid"/>
          </a:ln>
        </p:spPr>
        <p:txBody>
          <a:bodyPr/>
          <a:lstStyle/>
          <a:p>
            <a:endParaRPr lang="en-US"/>
          </a:p>
        </p:txBody>
      </p:sp>
      <p:sp>
        <p:nvSpPr>
          <p:cNvPr id="15" name="Text 12"/>
          <p:cNvSpPr/>
          <p:nvPr/>
        </p:nvSpPr>
        <p:spPr>
          <a:xfrm>
            <a:off x="7603212" y="5625703"/>
            <a:ext cx="4162782" cy="292298"/>
          </a:xfrm>
          <a:prstGeom prst="rect">
            <a:avLst/>
          </a:prstGeom>
          <a:noFill/>
          <a:ln/>
        </p:spPr>
        <p:txBody>
          <a:bodyPr wrap="none" rtlCol="0" anchor="t"/>
          <a:lstStyle/>
          <a:p>
            <a:pPr marL="0" indent="0">
              <a:lnSpc>
                <a:spcPts val="2301"/>
              </a:lnSpc>
              <a:buNone/>
            </a:pPr>
            <a:r>
              <a:rPr lang="en-US" sz="1841" dirty="0">
                <a:solidFill>
                  <a:srgbClr val="FFE5E5"/>
                </a:solidFill>
                <a:latin typeface="Dela Gothic One" pitchFamily="34" charset="0"/>
                <a:ea typeface="Dela Gothic One" pitchFamily="34" charset="-122"/>
                <a:cs typeface="Dela Gothic One" pitchFamily="34" charset="-120"/>
              </a:rPr>
              <a:t>Personalized Retention Offers</a:t>
            </a:r>
            <a:endParaRPr lang="en-US" sz="1841" dirty="0"/>
          </a:p>
        </p:txBody>
      </p:sp>
      <p:sp>
        <p:nvSpPr>
          <p:cNvPr id="16" name="Text 13"/>
          <p:cNvSpPr/>
          <p:nvPr/>
        </p:nvSpPr>
        <p:spPr>
          <a:xfrm>
            <a:off x="7603212" y="6030158"/>
            <a:ext cx="4193500" cy="1496020"/>
          </a:xfrm>
          <a:prstGeom prst="rect">
            <a:avLst/>
          </a:prstGeom>
          <a:noFill/>
          <a:ln/>
        </p:spPr>
        <p:txBody>
          <a:bodyPr wrap="square" rtlCol="0" anchor="t"/>
          <a:lstStyle/>
          <a:p>
            <a:pPr marL="0" indent="0">
              <a:lnSpc>
                <a:spcPts val="2356"/>
              </a:lnSpc>
              <a:buNone/>
            </a:pPr>
            <a:r>
              <a:rPr lang="en-US" sz="1473" dirty="0">
                <a:solidFill>
                  <a:srgbClr val="FFE5E5"/>
                </a:solidFill>
                <a:latin typeface="DM Sans" pitchFamily="34" charset="0"/>
                <a:ea typeface="DM Sans" pitchFamily="34" charset="-122"/>
                <a:cs typeface="DM Sans" pitchFamily="34" charset="-120"/>
              </a:rPr>
              <a:t>The company should leverage customer data to create personalized retention offers for at-risk customers, tailoring promotions, discounts, or special deals to their specific needs and preferences.</a:t>
            </a:r>
            <a:endParaRPr lang="en-US" sz="1473" dirty="0"/>
          </a:p>
        </p:txBody>
      </p:sp>
      <p:pic>
        <p:nvPicPr>
          <p:cNvPr id="17" name="Image 1" descr="preencoded.png">
            <a:hlinkClick r:id="rId4"/>
          </p:cNvPr>
          <p:cNvPicPr>
            <a:picLocks noChangeAspect="1"/>
          </p:cNvPicPr>
          <p:nvPr/>
        </p:nvPicPr>
        <p:blipFill>
          <a:blip r:embed="rId5"/>
          <a:stretch>
            <a:fillRect/>
          </a:stretch>
        </p:blipFill>
        <p:spPr>
          <a:xfrm flipH="1">
            <a:off x="14538960" y="7589520"/>
            <a:ext cx="45719"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952</Words>
  <Application>Microsoft Office PowerPoint</Application>
  <PresentationFormat>Custom</PresentationFormat>
  <Paragraphs>69</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Dela Gothic One</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dell</cp:lastModifiedBy>
  <cp:revision>4</cp:revision>
  <dcterms:created xsi:type="dcterms:W3CDTF">2024-03-28T16:44:46Z</dcterms:created>
  <dcterms:modified xsi:type="dcterms:W3CDTF">2024-04-01T18:29:13Z</dcterms:modified>
</cp:coreProperties>
</file>